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296" r:id="rId2"/>
    <p:sldId id="289" r:id="rId3"/>
    <p:sldId id="324" r:id="rId4"/>
    <p:sldId id="335" r:id="rId5"/>
    <p:sldId id="333" r:id="rId6"/>
    <p:sldId id="326" r:id="rId7"/>
    <p:sldId id="336" r:id="rId8"/>
    <p:sldId id="334" r:id="rId9"/>
    <p:sldId id="288" r:id="rId10"/>
    <p:sldId id="298" r:id="rId11"/>
  </p:sldIdLst>
  <p:sldSz cx="12192000" cy="6858000"/>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0DB3"/>
    <a:srgbClr val="FF9900"/>
    <a:srgbClr val="FF66CC"/>
    <a:srgbClr val="FFCCFF"/>
    <a:srgbClr val="6600CC"/>
    <a:srgbClr val="FF93FF"/>
    <a:srgbClr val="FF4FFF"/>
    <a:srgbClr val="FF99FF"/>
    <a:srgbClr val="FF66FF"/>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7" autoAdjust="0"/>
    <p:restoredTop sz="94622" autoAdjust="0"/>
  </p:normalViewPr>
  <p:slideViewPr>
    <p:cSldViewPr snapToGrid="0">
      <p:cViewPr varScale="1">
        <p:scale>
          <a:sx n="93" d="100"/>
          <a:sy n="93" d="100"/>
        </p:scale>
        <p:origin x="1272" y="6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B1ABBFE-1A53-4EFE-8516-8FF6F3D6A101}"/>
              </a:ext>
            </a:extLst>
          </p:cNvPr>
          <p:cNvSpPr>
            <a:spLocks noGrp="1"/>
          </p:cNvSpPr>
          <p:nvPr>
            <p:ph type="hdr" sz="quarter"/>
          </p:nvPr>
        </p:nvSpPr>
        <p:spPr>
          <a:xfrm>
            <a:off x="0" y="1"/>
            <a:ext cx="3037840" cy="463407"/>
          </a:xfrm>
          <a:prstGeom prst="rect">
            <a:avLst/>
          </a:prstGeom>
        </p:spPr>
        <p:txBody>
          <a:bodyPr vert="horz" lIns="92803" tIns="46402" rIns="92803" bIns="46402" rtlCol="0"/>
          <a:lstStyle>
            <a:lvl1pPr algn="l">
              <a:defRPr sz="1200"/>
            </a:lvl1pPr>
          </a:lstStyle>
          <a:p>
            <a:endParaRPr lang="en-US"/>
          </a:p>
        </p:txBody>
      </p:sp>
      <p:sp>
        <p:nvSpPr>
          <p:cNvPr id="3" name="Date Placeholder 2">
            <a:extLst>
              <a:ext uri="{FF2B5EF4-FFF2-40B4-BE49-F238E27FC236}">
                <a16:creationId xmlns:a16="http://schemas.microsoft.com/office/drawing/2014/main" id="{9655B948-395A-4D67-AF4C-EED59EF329D5}"/>
              </a:ext>
            </a:extLst>
          </p:cNvPr>
          <p:cNvSpPr>
            <a:spLocks noGrp="1"/>
          </p:cNvSpPr>
          <p:nvPr>
            <p:ph type="dt" sz="quarter" idx="1"/>
          </p:nvPr>
        </p:nvSpPr>
        <p:spPr>
          <a:xfrm>
            <a:off x="3970938" y="1"/>
            <a:ext cx="3037840" cy="463407"/>
          </a:xfrm>
          <a:prstGeom prst="rect">
            <a:avLst/>
          </a:prstGeom>
        </p:spPr>
        <p:txBody>
          <a:bodyPr vert="horz" lIns="92803" tIns="46402" rIns="92803" bIns="46402" rtlCol="0"/>
          <a:lstStyle>
            <a:lvl1pPr algn="r">
              <a:defRPr sz="1200"/>
            </a:lvl1pPr>
          </a:lstStyle>
          <a:p>
            <a:fld id="{9E190B0C-A475-4E50-A63F-CB1C10C29024}" type="datetime1">
              <a:rPr lang="en-US" smtClean="0"/>
              <a:t>7/1/2026</a:t>
            </a:fld>
            <a:endParaRPr lang="en-US"/>
          </a:p>
        </p:txBody>
      </p:sp>
      <p:sp>
        <p:nvSpPr>
          <p:cNvPr id="4" name="Footer Placeholder 3">
            <a:extLst>
              <a:ext uri="{FF2B5EF4-FFF2-40B4-BE49-F238E27FC236}">
                <a16:creationId xmlns:a16="http://schemas.microsoft.com/office/drawing/2014/main" id="{D265400D-58E9-4DFE-B92F-09872D2E1D6E}"/>
              </a:ext>
            </a:extLst>
          </p:cNvPr>
          <p:cNvSpPr>
            <a:spLocks noGrp="1"/>
          </p:cNvSpPr>
          <p:nvPr>
            <p:ph type="ftr" sz="quarter" idx="2"/>
          </p:nvPr>
        </p:nvSpPr>
        <p:spPr>
          <a:xfrm>
            <a:off x="0" y="8772670"/>
            <a:ext cx="3037840" cy="463406"/>
          </a:xfrm>
          <a:prstGeom prst="rect">
            <a:avLst/>
          </a:prstGeom>
        </p:spPr>
        <p:txBody>
          <a:bodyPr vert="horz" lIns="92803" tIns="46402" rIns="92803" bIns="46402"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17C8963-ECC3-4CBD-AB7B-4D35505D7914}"/>
              </a:ext>
            </a:extLst>
          </p:cNvPr>
          <p:cNvSpPr>
            <a:spLocks noGrp="1"/>
          </p:cNvSpPr>
          <p:nvPr>
            <p:ph type="sldNum" sz="quarter" idx="3"/>
          </p:nvPr>
        </p:nvSpPr>
        <p:spPr>
          <a:xfrm>
            <a:off x="3970938" y="8772670"/>
            <a:ext cx="3037840" cy="463406"/>
          </a:xfrm>
          <a:prstGeom prst="rect">
            <a:avLst/>
          </a:prstGeom>
        </p:spPr>
        <p:txBody>
          <a:bodyPr vert="horz" lIns="92803" tIns="46402" rIns="92803" bIns="46402" rtlCol="0" anchor="b"/>
          <a:lstStyle>
            <a:lvl1pPr algn="r">
              <a:defRPr sz="1200"/>
            </a:lvl1pPr>
          </a:lstStyle>
          <a:p>
            <a:fld id="{791792AC-2E0C-4431-AF82-B2B503DFDB7F}" type="slidenum">
              <a:rPr lang="en-US" smtClean="0"/>
              <a:t>‹#›</a:t>
            </a:fld>
            <a:endParaRPr lang="en-US"/>
          </a:p>
        </p:txBody>
      </p:sp>
    </p:spTree>
    <p:extLst>
      <p:ext uri="{BB962C8B-B14F-4D97-AF65-F5344CB8AC3E}">
        <p14:creationId xmlns:p14="http://schemas.microsoft.com/office/powerpoint/2010/main" val="2433125730"/>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3407"/>
          </a:xfrm>
          <a:prstGeom prst="rect">
            <a:avLst/>
          </a:prstGeom>
        </p:spPr>
        <p:txBody>
          <a:bodyPr vert="horz" lIns="92803" tIns="46402" rIns="92803" bIns="46402" rtlCol="0"/>
          <a:lstStyle>
            <a:lvl1pPr algn="l">
              <a:defRPr sz="1200"/>
            </a:lvl1pPr>
          </a:lstStyle>
          <a:p>
            <a:endParaRPr lang="en-US"/>
          </a:p>
        </p:txBody>
      </p:sp>
      <p:sp>
        <p:nvSpPr>
          <p:cNvPr id="3" name="Date Placeholder 2"/>
          <p:cNvSpPr>
            <a:spLocks noGrp="1"/>
          </p:cNvSpPr>
          <p:nvPr>
            <p:ph type="dt" idx="1"/>
          </p:nvPr>
        </p:nvSpPr>
        <p:spPr>
          <a:xfrm>
            <a:off x="3970938" y="1"/>
            <a:ext cx="3037840" cy="463407"/>
          </a:xfrm>
          <a:prstGeom prst="rect">
            <a:avLst/>
          </a:prstGeom>
        </p:spPr>
        <p:txBody>
          <a:bodyPr vert="horz" lIns="92803" tIns="46402" rIns="92803" bIns="46402" rtlCol="0"/>
          <a:lstStyle>
            <a:lvl1pPr algn="r">
              <a:defRPr sz="1200"/>
            </a:lvl1pPr>
          </a:lstStyle>
          <a:p>
            <a:fld id="{FF55DB56-379B-4B22-AC9A-868EFCA80D72}" type="datetime1">
              <a:rPr lang="en-US" smtClean="0"/>
              <a:t>7/1/2026</a:t>
            </a:fld>
            <a:endParaRPr lang="en-US"/>
          </a:p>
        </p:txBody>
      </p:sp>
      <p:sp>
        <p:nvSpPr>
          <p:cNvPr id="4" name="Slide Image Placeholder 3"/>
          <p:cNvSpPr>
            <a:spLocks noGrp="1" noRot="1" noChangeAspect="1"/>
          </p:cNvSpPr>
          <p:nvPr>
            <p:ph type="sldImg" idx="2"/>
          </p:nvPr>
        </p:nvSpPr>
        <p:spPr>
          <a:xfrm>
            <a:off x="735013" y="1154113"/>
            <a:ext cx="5540375" cy="3117850"/>
          </a:xfrm>
          <a:prstGeom prst="rect">
            <a:avLst/>
          </a:prstGeom>
          <a:noFill/>
          <a:ln w="12700">
            <a:solidFill>
              <a:prstClr val="black"/>
            </a:solidFill>
          </a:ln>
        </p:spPr>
        <p:txBody>
          <a:bodyPr vert="horz" lIns="92803" tIns="46402" rIns="92803" bIns="46402" rtlCol="0" anchor="ctr"/>
          <a:lstStyle/>
          <a:p>
            <a:endParaRPr lang="en-US"/>
          </a:p>
        </p:txBody>
      </p:sp>
      <p:sp>
        <p:nvSpPr>
          <p:cNvPr id="5" name="Notes Placeholder 4"/>
          <p:cNvSpPr>
            <a:spLocks noGrp="1"/>
          </p:cNvSpPr>
          <p:nvPr>
            <p:ph type="body" sz="quarter" idx="3"/>
          </p:nvPr>
        </p:nvSpPr>
        <p:spPr>
          <a:xfrm>
            <a:off x="701041" y="4444862"/>
            <a:ext cx="5608320" cy="3636704"/>
          </a:xfrm>
          <a:prstGeom prst="rect">
            <a:avLst/>
          </a:prstGeom>
        </p:spPr>
        <p:txBody>
          <a:bodyPr vert="horz" lIns="92803" tIns="46402" rIns="92803" bIns="4640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70"/>
            <a:ext cx="3037840" cy="463406"/>
          </a:xfrm>
          <a:prstGeom prst="rect">
            <a:avLst/>
          </a:prstGeom>
        </p:spPr>
        <p:txBody>
          <a:bodyPr vert="horz" lIns="92803" tIns="46402" rIns="92803" bIns="46402"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72670"/>
            <a:ext cx="3037840" cy="463406"/>
          </a:xfrm>
          <a:prstGeom prst="rect">
            <a:avLst/>
          </a:prstGeom>
        </p:spPr>
        <p:txBody>
          <a:bodyPr vert="horz" lIns="92803" tIns="46402" rIns="92803" bIns="46402" rtlCol="0" anchor="b"/>
          <a:lstStyle>
            <a:lvl1pPr algn="r">
              <a:defRPr sz="1200"/>
            </a:lvl1pPr>
          </a:lstStyle>
          <a:p>
            <a:fld id="{18375FA8-C45D-4DF5-BE52-8683D5A48E42}" type="slidenum">
              <a:rPr lang="en-US" smtClean="0"/>
              <a:t>‹#›</a:t>
            </a:fld>
            <a:endParaRPr lang="en-US"/>
          </a:p>
        </p:txBody>
      </p:sp>
    </p:spTree>
    <p:extLst>
      <p:ext uri="{BB962C8B-B14F-4D97-AF65-F5344CB8AC3E}">
        <p14:creationId xmlns:p14="http://schemas.microsoft.com/office/powerpoint/2010/main" val="257446464"/>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0FC548-67FE-458E-B663-AB608F7E874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0EB9D44-1EDE-40E9-BE76-033902FF043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986A11B-7A4C-457B-A095-35DB328A06E1}"/>
              </a:ext>
            </a:extLst>
          </p:cNvPr>
          <p:cNvSpPr>
            <a:spLocks noGrp="1"/>
          </p:cNvSpPr>
          <p:nvPr>
            <p:ph type="dt" sz="half" idx="10"/>
          </p:nvPr>
        </p:nvSpPr>
        <p:spPr/>
        <p:txBody>
          <a:bodyPr/>
          <a:lstStyle/>
          <a:p>
            <a:fld id="{87A22BE7-BCFB-424B-913A-9F9886CAD621}" type="datetimeFigureOut">
              <a:rPr lang="en-US" smtClean="0"/>
              <a:t>7/1/2026</a:t>
            </a:fld>
            <a:endParaRPr lang="en-US"/>
          </a:p>
        </p:txBody>
      </p:sp>
      <p:sp>
        <p:nvSpPr>
          <p:cNvPr id="5" name="Footer Placeholder 4">
            <a:extLst>
              <a:ext uri="{FF2B5EF4-FFF2-40B4-BE49-F238E27FC236}">
                <a16:creationId xmlns:a16="http://schemas.microsoft.com/office/drawing/2014/main" id="{435B502B-23D6-40F3-BE6E-057F8B11CD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266B0E-AEC5-4A85-A0CB-364528EFB9E6}"/>
              </a:ext>
            </a:extLst>
          </p:cNvPr>
          <p:cNvSpPr>
            <a:spLocks noGrp="1"/>
          </p:cNvSpPr>
          <p:nvPr>
            <p:ph type="sldNum" sz="quarter" idx="12"/>
          </p:nvPr>
        </p:nvSpPr>
        <p:spPr/>
        <p:txBody>
          <a:bodyPr/>
          <a:lstStyle/>
          <a:p>
            <a:fld id="{EF0C54E7-E51F-488B-86BE-92F97D261311}" type="slidenum">
              <a:rPr lang="en-US" smtClean="0"/>
              <a:t>‹#›</a:t>
            </a:fld>
            <a:endParaRPr lang="en-US"/>
          </a:p>
        </p:txBody>
      </p:sp>
    </p:spTree>
    <p:extLst>
      <p:ext uri="{BB962C8B-B14F-4D97-AF65-F5344CB8AC3E}">
        <p14:creationId xmlns:p14="http://schemas.microsoft.com/office/powerpoint/2010/main" val="9849690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0B6FD-AB97-48C2-9BFD-D4B8B1F3CCC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44053B5-8C56-4553-B34C-27E402D2956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505774-B3E7-4AEF-B71B-0FCD9956064C}"/>
              </a:ext>
            </a:extLst>
          </p:cNvPr>
          <p:cNvSpPr>
            <a:spLocks noGrp="1"/>
          </p:cNvSpPr>
          <p:nvPr>
            <p:ph type="dt" sz="half" idx="10"/>
          </p:nvPr>
        </p:nvSpPr>
        <p:spPr/>
        <p:txBody>
          <a:bodyPr/>
          <a:lstStyle/>
          <a:p>
            <a:fld id="{87A22BE7-BCFB-424B-913A-9F9886CAD621}" type="datetimeFigureOut">
              <a:rPr lang="en-US" smtClean="0"/>
              <a:t>7/1/2026</a:t>
            </a:fld>
            <a:endParaRPr lang="en-US"/>
          </a:p>
        </p:txBody>
      </p:sp>
      <p:sp>
        <p:nvSpPr>
          <p:cNvPr id="5" name="Footer Placeholder 4">
            <a:extLst>
              <a:ext uri="{FF2B5EF4-FFF2-40B4-BE49-F238E27FC236}">
                <a16:creationId xmlns:a16="http://schemas.microsoft.com/office/drawing/2014/main" id="{5FC95A76-8639-4CE9-876C-F4D9CBBCBD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066B0E-4231-4D11-8B97-B250B90B40E5}"/>
              </a:ext>
            </a:extLst>
          </p:cNvPr>
          <p:cNvSpPr>
            <a:spLocks noGrp="1"/>
          </p:cNvSpPr>
          <p:nvPr>
            <p:ph type="sldNum" sz="quarter" idx="12"/>
          </p:nvPr>
        </p:nvSpPr>
        <p:spPr/>
        <p:txBody>
          <a:bodyPr/>
          <a:lstStyle/>
          <a:p>
            <a:fld id="{EF0C54E7-E51F-488B-86BE-92F97D261311}" type="slidenum">
              <a:rPr lang="en-US" smtClean="0"/>
              <a:t>‹#›</a:t>
            </a:fld>
            <a:endParaRPr lang="en-US"/>
          </a:p>
        </p:txBody>
      </p:sp>
    </p:spTree>
    <p:extLst>
      <p:ext uri="{BB962C8B-B14F-4D97-AF65-F5344CB8AC3E}">
        <p14:creationId xmlns:p14="http://schemas.microsoft.com/office/powerpoint/2010/main" val="27917618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412C718-4873-47A5-8EEC-C5776662C92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E5AA3E9-8E49-4996-A0F9-1C82FA9E2D5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C3DE32-A326-42F6-B74B-99E914C4291D}"/>
              </a:ext>
            </a:extLst>
          </p:cNvPr>
          <p:cNvSpPr>
            <a:spLocks noGrp="1"/>
          </p:cNvSpPr>
          <p:nvPr>
            <p:ph type="dt" sz="half" idx="10"/>
          </p:nvPr>
        </p:nvSpPr>
        <p:spPr/>
        <p:txBody>
          <a:bodyPr/>
          <a:lstStyle/>
          <a:p>
            <a:fld id="{87A22BE7-BCFB-424B-913A-9F9886CAD621}" type="datetimeFigureOut">
              <a:rPr lang="en-US" smtClean="0"/>
              <a:t>7/1/2026</a:t>
            </a:fld>
            <a:endParaRPr lang="en-US"/>
          </a:p>
        </p:txBody>
      </p:sp>
      <p:sp>
        <p:nvSpPr>
          <p:cNvPr id="5" name="Footer Placeholder 4">
            <a:extLst>
              <a:ext uri="{FF2B5EF4-FFF2-40B4-BE49-F238E27FC236}">
                <a16:creationId xmlns:a16="http://schemas.microsoft.com/office/drawing/2014/main" id="{53595386-3199-4FA2-8271-B899CA2BCB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2A621F-A623-49DA-AC28-FB055012C1B5}"/>
              </a:ext>
            </a:extLst>
          </p:cNvPr>
          <p:cNvSpPr>
            <a:spLocks noGrp="1"/>
          </p:cNvSpPr>
          <p:nvPr>
            <p:ph type="sldNum" sz="quarter" idx="12"/>
          </p:nvPr>
        </p:nvSpPr>
        <p:spPr/>
        <p:txBody>
          <a:bodyPr/>
          <a:lstStyle/>
          <a:p>
            <a:fld id="{EF0C54E7-E51F-488B-86BE-92F97D261311}" type="slidenum">
              <a:rPr lang="en-US" smtClean="0"/>
              <a:t>‹#›</a:t>
            </a:fld>
            <a:endParaRPr lang="en-US"/>
          </a:p>
        </p:txBody>
      </p:sp>
    </p:spTree>
    <p:extLst>
      <p:ext uri="{BB962C8B-B14F-4D97-AF65-F5344CB8AC3E}">
        <p14:creationId xmlns:p14="http://schemas.microsoft.com/office/powerpoint/2010/main" val="6585754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8875F-F981-4A23-AC30-FA39398E33F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60BE289-9C84-4117-885D-C749A28CBBF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235B0A-CD25-429F-92E3-5CE274C011E1}"/>
              </a:ext>
            </a:extLst>
          </p:cNvPr>
          <p:cNvSpPr>
            <a:spLocks noGrp="1"/>
          </p:cNvSpPr>
          <p:nvPr>
            <p:ph type="dt" sz="half" idx="10"/>
          </p:nvPr>
        </p:nvSpPr>
        <p:spPr/>
        <p:txBody>
          <a:bodyPr/>
          <a:lstStyle/>
          <a:p>
            <a:fld id="{87A22BE7-BCFB-424B-913A-9F9886CAD621}" type="datetimeFigureOut">
              <a:rPr lang="en-US" smtClean="0"/>
              <a:t>7/1/2026</a:t>
            </a:fld>
            <a:endParaRPr lang="en-US"/>
          </a:p>
        </p:txBody>
      </p:sp>
      <p:sp>
        <p:nvSpPr>
          <p:cNvPr id="5" name="Footer Placeholder 4">
            <a:extLst>
              <a:ext uri="{FF2B5EF4-FFF2-40B4-BE49-F238E27FC236}">
                <a16:creationId xmlns:a16="http://schemas.microsoft.com/office/drawing/2014/main" id="{CDCD4AB4-F09B-4769-B00C-85C47AE624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5FCDE6-FB8C-437C-A97A-7109A3D3DFFF}"/>
              </a:ext>
            </a:extLst>
          </p:cNvPr>
          <p:cNvSpPr>
            <a:spLocks noGrp="1"/>
          </p:cNvSpPr>
          <p:nvPr>
            <p:ph type="sldNum" sz="quarter" idx="12"/>
          </p:nvPr>
        </p:nvSpPr>
        <p:spPr/>
        <p:txBody>
          <a:bodyPr/>
          <a:lstStyle/>
          <a:p>
            <a:fld id="{EF0C54E7-E51F-488B-86BE-92F97D261311}" type="slidenum">
              <a:rPr lang="en-US" smtClean="0"/>
              <a:t>‹#›</a:t>
            </a:fld>
            <a:endParaRPr lang="en-US"/>
          </a:p>
        </p:txBody>
      </p:sp>
    </p:spTree>
    <p:extLst>
      <p:ext uri="{BB962C8B-B14F-4D97-AF65-F5344CB8AC3E}">
        <p14:creationId xmlns:p14="http://schemas.microsoft.com/office/powerpoint/2010/main" val="13145508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35547-4C5D-44D5-9E49-B49105184A7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A43B972-1383-409A-B898-C3E6374E191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D600F9E-61A3-44F9-9FFD-DA08EC76DBA9}"/>
              </a:ext>
            </a:extLst>
          </p:cNvPr>
          <p:cNvSpPr>
            <a:spLocks noGrp="1"/>
          </p:cNvSpPr>
          <p:nvPr>
            <p:ph type="dt" sz="half" idx="10"/>
          </p:nvPr>
        </p:nvSpPr>
        <p:spPr/>
        <p:txBody>
          <a:bodyPr/>
          <a:lstStyle/>
          <a:p>
            <a:fld id="{87A22BE7-BCFB-424B-913A-9F9886CAD621}" type="datetimeFigureOut">
              <a:rPr lang="en-US" smtClean="0"/>
              <a:t>7/1/2026</a:t>
            </a:fld>
            <a:endParaRPr lang="en-US"/>
          </a:p>
        </p:txBody>
      </p:sp>
      <p:sp>
        <p:nvSpPr>
          <p:cNvPr id="5" name="Footer Placeholder 4">
            <a:extLst>
              <a:ext uri="{FF2B5EF4-FFF2-40B4-BE49-F238E27FC236}">
                <a16:creationId xmlns:a16="http://schemas.microsoft.com/office/drawing/2014/main" id="{C88919F3-FC65-49A3-9F5C-E8DA00CC1E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DDD9F0-5AF7-4AA5-9E83-9438A85FBC20}"/>
              </a:ext>
            </a:extLst>
          </p:cNvPr>
          <p:cNvSpPr>
            <a:spLocks noGrp="1"/>
          </p:cNvSpPr>
          <p:nvPr>
            <p:ph type="sldNum" sz="quarter" idx="12"/>
          </p:nvPr>
        </p:nvSpPr>
        <p:spPr/>
        <p:txBody>
          <a:bodyPr/>
          <a:lstStyle/>
          <a:p>
            <a:fld id="{EF0C54E7-E51F-488B-86BE-92F97D261311}" type="slidenum">
              <a:rPr lang="en-US" smtClean="0"/>
              <a:t>‹#›</a:t>
            </a:fld>
            <a:endParaRPr lang="en-US"/>
          </a:p>
        </p:txBody>
      </p:sp>
    </p:spTree>
    <p:extLst>
      <p:ext uri="{BB962C8B-B14F-4D97-AF65-F5344CB8AC3E}">
        <p14:creationId xmlns:p14="http://schemas.microsoft.com/office/powerpoint/2010/main" val="3801402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E749F-119B-417F-A576-ABD41D04C64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867D999-606C-48B7-ABF7-6DF7A7BE1F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4680A96-4F4A-46DE-AB07-26369BCACE7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A617403-96AC-4F65-958E-1D25B880B54B}"/>
              </a:ext>
            </a:extLst>
          </p:cNvPr>
          <p:cNvSpPr>
            <a:spLocks noGrp="1"/>
          </p:cNvSpPr>
          <p:nvPr>
            <p:ph type="dt" sz="half" idx="10"/>
          </p:nvPr>
        </p:nvSpPr>
        <p:spPr/>
        <p:txBody>
          <a:bodyPr/>
          <a:lstStyle/>
          <a:p>
            <a:fld id="{87A22BE7-BCFB-424B-913A-9F9886CAD621}" type="datetimeFigureOut">
              <a:rPr lang="en-US" smtClean="0"/>
              <a:t>7/1/2026</a:t>
            </a:fld>
            <a:endParaRPr lang="en-US"/>
          </a:p>
        </p:txBody>
      </p:sp>
      <p:sp>
        <p:nvSpPr>
          <p:cNvPr id="6" name="Footer Placeholder 5">
            <a:extLst>
              <a:ext uri="{FF2B5EF4-FFF2-40B4-BE49-F238E27FC236}">
                <a16:creationId xmlns:a16="http://schemas.microsoft.com/office/drawing/2014/main" id="{15CDE11A-6880-4551-8539-088B994A93A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EAD734C-94C0-4C11-B819-FC26D5D67796}"/>
              </a:ext>
            </a:extLst>
          </p:cNvPr>
          <p:cNvSpPr>
            <a:spLocks noGrp="1"/>
          </p:cNvSpPr>
          <p:nvPr>
            <p:ph type="sldNum" sz="quarter" idx="12"/>
          </p:nvPr>
        </p:nvSpPr>
        <p:spPr/>
        <p:txBody>
          <a:bodyPr/>
          <a:lstStyle/>
          <a:p>
            <a:fld id="{EF0C54E7-E51F-488B-86BE-92F97D261311}" type="slidenum">
              <a:rPr lang="en-US" smtClean="0"/>
              <a:t>‹#›</a:t>
            </a:fld>
            <a:endParaRPr lang="en-US"/>
          </a:p>
        </p:txBody>
      </p:sp>
    </p:spTree>
    <p:extLst>
      <p:ext uri="{BB962C8B-B14F-4D97-AF65-F5344CB8AC3E}">
        <p14:creationId xmlns:p14="http://schemas.microsoft.com/office/powerpoint/2010/main" val="3547129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3CFD1-A1C0-4BCC-B7AF-AB83CC12DA1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CA93A3A-0650-4EF8-83DD-92D6E5D1C6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60D35E5-D832-45DF-8758-5683001689E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8A9BECE-75F5-4A77-8451-EB706436414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EF64555-777B-4FF5-B16B-EE57A2960BC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C20E673-33BD-45BA-8C01-48FB82DBED70}"/>
              </a:ext>
            </a:extLst>
          </p:cNvPr>
          <p:cNvSpPr>
            <a:spLocks noGrp="1"/>
          </p:cNvSpPr>
          <p:nvPr>
            <p:ph type="dt" sz="half" idx="10"/>
          </p:nvPr>
        </p:nvSpPr>
        <p:spPr/>
        <p:txBody>
          <a:bodyPr/>
          <a:lstStyle/>
          <a:p>
            <a:fld id="{87A22BE7-BCFB-424B-913A-9F9886CAD621}" type="datetimeFigureOut">
              <a:rPr lang="en-US" smtClean="0"/>
              <a:t>7/1/2026</a:t>
            </a:fld>
            <a:endParaRPr lang="en-US"/>
          </a:p>
        </p:txBody>
      </p:sp>
      <p:sp>
        <p:nvSpPr>
          <p:cNvPr id="8" name="Footer Placeholder 7">
            <a:extLst>
              <a:ext uri="{FF2B5EF4-FFF2-40B4-BE49-F238E27FC236}">
                <a16:creationId xmlns:a16="http://schemas.microsoft.com/office/drawing/2014/main" id="{892EE3C2-71BF-4912-A99B-8814C533541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A85F93F-42E1-4329-8F1A-0FCB7A6AA37A}"/>
              </a:ext>
            </a:extLst>
          </p:cNvPr>
          <p:cNvSpPr>
            <a:spLocks noGrp="1"/>
          </p:cNvSpPr>
          <p:nvPr>
            <p:ph type="sldNum" sz="quarter" idx="12"/>
          </p:nvPr>
        </p:nvSpPr>
        <p:spPr/>
        <p:txBody>
          <a:bodyPr/>
          <a:lstStyle/>
          <a:p>
            <a:fld id="{EF0C54E7-E51F-488B-86BE-92F97D261311}" type="slidenum">
              <a:rPr lang="en-US" smtClean="0"/>
              <a:t>‹#›</a:t>
            </a:fld>
            <a:endParaRPr lang="en-US"/>
          </a:p>
        </p:txBody>
      </p:sp>
    </p:spTree>
    <p:extLst>
      <p:ext uri="{BB962C8B-B14F-4D97-AF65-F5344CB8AC3E}">
        <p14:creationId xmlns:p14="http://schemas.microsoft.com/office/powerpoint/2010/main" val="29423272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824D8-3F60-48AA-BD80-4746F033403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8103FF6-5006-4106-8060-3EFCF4630D5B}"/>
              </a:ext>
            </a:extLst>
          </p:cNvPr>
          <p:cNvSpPr>
            <a:spLocks noGrp="1"/>
          </p:cNvSpPr>
          <p:nvPr>
            <p:ph type="dt" sz="half" idx="10"/>
          </p:nvPr>
        </p:nvSpPr>
        <p:spPr/>
        <p:txBody>
          <a:bodyPr/>
          <a:lstStyle/>
          <a:p>
            <a:fld id="{87A22BE7-BCFB-424B-913A-9F9886CAD621}" type="datetimeFigureOut">
              <a:rPr lang="en-US" smtClean="0"/>
              <a:t>7/1/2026</a:t>
            </a:fld>
            <a:endParaRPr lang="en-US"/>
          </a:p>
        </p:txBody>
      </p:sp>
      <p:sp>
        <p:nvSpPr>
          <p:cNvPr id="4" name="Footer Placeholder 3">
            <a:extLst>
              <a:ext uri="{FF2B5EF4-FFF2-40B4-BE49-F238E27FC236}">
                <a16:creationId xmlns:a16="http://schemas.microsoft.com/office/drawing/2014/main" id="{7500C73D-C919-4CEB-AB8D-F59BF5E8175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5829F84-436A-45C7-9181-4D3337EE4067}"/>
              </a:ext>
            </a:extLst>
          </p:cNvPr>
          <p:cNvSpPr>
            <a:spLocks noGrp="1"/>
          </p:cNvSpPr>
          <p:nvPr>
            <p:ph type="sldNum" sz="quarter" idx="12"/>
          </p:nvPr>
        </p:nvSpPr>
        <p:spPr/>
        <p:txBody>
          <a:bodyPr/>
          <a:lstStyle/>
          <a:p>
            <a:fld id="{EF0C54E7-E51F-488B-86BE-92F97D261311}" type="slidenum">
              <a:rPr lang="en-US" smtClean="0"/>
              <a:t>‹#›</a:t>
            </a:fld>
            <a:endParaRPr lang="en-US"/>
          </a:p>
        </p:txBody>
      </p:sp>
    </p:spTree>
    <p:extLst>
      <p:ext uri="{BB962C8B-B14F-4D97-AF65-F5344CB8AC3E}">
        <p14:creationId xmlns:p14="http://schemas.microsoft.com/office/powerpoint/2010/main" val="533771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883FD68-9A44-40C8-946E-DC24135B1586}"/>
              </a:ext>
            </a:extLst>
          </p:cNvPr>
          <p:cNvSpPr>
            <a:spLocks noGrp="1"/>
          </p:cNvSpPr>
          <p:nvPr>
            <p:ph type="dt" sz="half" idx="10"/>
          </p:nvPr>
        </p:nvSpPr>
        <p:spPr/>
        <p:txBody>
          <a:bodyPr/>
          <a:lstStyle/>
          <a:p>
            <a:fld id="{87A22BE7-BCFB-424B-913A-9F9886CAD621}" type="datetimeFigureOut">
              <a:rPr lang="en-US" smtClean="0"/>
              <a:t>7/1/2026</a:t>
            </a:fld>
            <a:endParaRPr lang="en-US"/>
          </a:p>
        </p:txBody>
      </p:sp>
      <p:sp>
        <p:nvSpPr>
          <p:cNvPr id="3" name="Footer Placeholder 2">
            <a:extLst>
              <a:ext uri="{FF2B5EF4-FFF2-40B4-BE49-F238E27FC236}">
                <a16:creationId xmlns:a16="http://schemas.microsoft.com/office/drawing/2014/main" id="{1B1B5B9D-153C-4B3C-8F57-8FD8C0FF6EF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607C110-6364-4819-AC60-B105764E5D8B}"/>
              </a:ext>
            </a:extLst>
          </p:cNvPr>
          <p:cNvSpPr>
            <a:spLocks noGrp="1"/>
          </p:cNvSpPr>
          <p:nvPr>
            <p:ph type="sldNum" sz="quarter" idx="12"/>
          </p:nvPr>
        </p:nvSpPr>
        <p:spPr/>
        <p:txBody>
          <a:bodyPr/>
          <a:lstStyle/>
          <a:p>
            <a:fld id="{EF0C54E7-E51F-488B-86BE-92F97D261311}" type="slidenum">
              <a:rPr lang="en-US" smtClean="0"/>
              <a:t>‹#›</a:t>
            </a:fld>
            <a:endParaRPr lang="en-US"/>
          </a:p>
        </p:txBody>
      </p:sp>
    </p:spTree>
    <p:extLst>
      <p:ext uri="{BB962C8B-B14F-4D97-AF65-F5344CB8AC3E}">
        <p14:creationId xmlns:p14="http://schemas.microsoft.com/office/powerpoint/2010/main" val="15578834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EC790-7D9A-45A3-A6BD-5EE820A8D3A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F4013D7-56FC-4252-8BEA-479C2CE1A46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62451FF-F05E-4F72-8DFA-C9C7F2FA01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BD4F82-D51F-4D70-8789-AB2C73661764}"/>
              </a:ext>
            </a:extLst>
          </p:cNvPr>
          <p:cNvSpPr>
            <a:spLocks noGrp="1"/>
          </p:cNvSpPr>
          <p:nvPr>
            <p:ph type="dt" sz="half" idx="10"/>
          </p:nvPr>
        </p:nvSpPr>
        <p:spPr/>
        <p:txBody>
          <a:bodyPr/>
          <a:lstStyle/>
          <a:p>
            <a:fld id="{87A22BE7-BCFB-424B-913A-9F9886CAD621}" type="datetimeFigureOut">
              <a:rPr lang="en-US" smtClean="0"/>
              <a:t>7/1/2026</a:t>
            </a:fld>
            <a:endParaRPr lang="en-US"/>
          </a:p>
        </p:txBody>
      </p:sp>
      <p:sp>
        <p:nvSpPr>
          <p:cNvPr id="6" name="Footer Placeholder 5">
            <a:extLst>
              <a:ext uri="{FF2B5EF4-FFF2-40B4-BE49-F238E27FC236}">
                <a16:creationId xmlns:a16="http://schemas.microsoft.com/office/drawing/2014/main" id="{7FF572E7-F08D-4393-82D5-96F72E2192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D2D780-771E-4142-A457-0032FF02CC1E}"/>
              </a:ext>
            </a:extLst>
          </p:cNvPr>
          <p:cNvSpPr>
            <a:spLocks noGrp="1"/>
          </p:cNvSpPr>
          <p:nvPr>
            <p:ph type="sldNum" sz="quarter" idx="12"/>
          </p:nvPr>
        </p:nvSpPr>
        <p:spPr/>
        <p:txBody>
          <a:bodyPr/>
          <a:lstStyle/>
          <a:p>
            <a:fld id="{EF0C54E7-E51F-488B-86BE-92F97D261311}" type="slidenum">
              <a:rPr lang="en-US" smtClean="0"/>
              <a:t>‹#›</a:t>
            </a:fld>
            <a:endParaRPr lang="en-US"/>
          </a:p>
        </p:txBody>
      </p:sp>
    </p:spTree>
    <p:extLst>
      <p:ext uri="{BB962C8B-B14F-4D97-AF65-F5344CB8AC3E}">
        <p14:creationId xmlns:p14="http://schemas.microsoft.com/office/powerpoint/2010/main" val="37633510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5BACE-6ADC-4901-B953-C3FC02FC9CB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0166E9F-8C84-40C2-8009-F7E8F57559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571736C-A0CB-49DA-9BD2-7A68BBB427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01173AB-2E28-476D-B612-2DC49DFFB2E5}"/>
              </a:ext>
            </a:extLst>
          </p:cNvPr>
          <p:cNvSpPr>
            <a:spLocks noGrp="1"/>
          </p:cNvSpPr>
          <p:nvPr>
            <p:ph type="dt" sz="half" idx="10"/>
          </p:nvPr>
        </p:nvSpPr>
        <p:spPr/>
        <p:txBody>
          <a:bodyPr/>
          <a:lstStyle/>
          <a:p>
            <a:fld id="{87A22BE7-BCFB-424B-913A-9F9886CAD621}" type="datetimeFigureOut">
              <a:rPr lang="en-US" smtClean="0"/>
              <a:t>7/1/2026</a:t>
            </a:fld>
            <a:endParaRPr lang="en-US"/>
          </a:p>
        </p:txBody>
      </p:sp>
      <p:sp>
        <p:nvSpPr>
          <p:cNvPr id="6" name="Footer Placeholder 5">
            <a:extLst>
              <a:ext uri="{FF2B5EF4-FFF2-40B4-BE49-F238E27FC236}">
                <a16:creationId xmlns:a16="http://schemas.microsoft.com/office/drawing/2014/main" id="{9E045A3A-C33F-401C-9393-1F0EFFDBF41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B6A949-F8AA-4508-BE71-345CAA793862}"/>
              </a:ext>
            </a:extLst>
          </p:cNvPr>
          <p:cNvSpPr>
            <a:spLocks noGrp="1"/>
          </p:cNvSpPr>
          <p:nvPr>
            <p:ph type="sldNum" sz="quarter" idx="12"/>
          </p:nvPr>
        </p:nvSpPr>
        <p:spPr/>
        <p:txBody>
          <a:bodyPr/>
          <a:lstStyle/>
          <a:p>
            <a:fld id="{EF0C54E7-E51F-488B-86BE-92F97D261311}" type="slidenum">
              <a:rPr lang="en-US" smtClean="0"/>
              <a:t>‹#›</a:t>
            </a:fld>
            <a:endParaRPr lang="en-US"/>
          </a:p>
        </p:txBody>
      </p:sp>
    </p:spTree>
    <p:extLst>
      <p:ext uri="{BB962C8B-B14F-4D97-AF65-F5344CB8AC3E}">
        <p14:creationId xmlns:p14="http://schemas.microsoft.com/office/powerpoint/2010/main" val="14784930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E4D3CC5-2EC5-43DB-A69C-99D15B4652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9C25225-E637-48AE-980F-8F10378BDD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1F9F905-4740-4F0B-822B-CA46445655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A22BE7-BCFB-424B-913A-9F9886CAD621}" type="datetimeFigureOut">
              <a:rPr lang="en-US" smtClean="0"/>
              <a:t>7/1/2026</a:t>
            </a:fld>
            <a:endParaRPr lang="en-US"/>
          </a:p>
        </p:txBody>
      </p:sp>
      <p:sp>
        <p:nvSpPr>
          <p:cNvPr id="5" name="Footer Placeholder 4">
            <a:extLst>
              <a:ext uri="{FF2B5EF4-FFF2-40B4-BE49-F238E27FC236}">
                <a16:creationId xmlns:a16="http://schemas.microsoft.com/office/drawing/2014/main" id="{D7004706-102A-4056-A554-B93B3C79CC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F2443DA-E68E-462B-899F-7884B9B644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0C54E7-E51F-488B-86BE-92F97D261311}" type="slidenum">
              <a:rPr lang="en-US" smtClean="0"/>
              <a:t>‹#›</a:t>
            </a:fld>
            <a:endParaRPr lang="en-US"/>
          </a:p>
        </p:txBody>
      </p:sp>
    </p:spTree>
    <p:extLst>
      <p:ext uri="{BB962C8B-B14F-4D97-AF65-F5344CB8AC3E}">
        <p14:creationId xmlns:p14="http://schemas.microsoft.com/office/powerpoint/2010/main" val="1495858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tmp"/><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tmp"/></Relationships>
</file>

<file path=ppt/slides/_rels/slide4.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7.tmp"/></Relationships>
</file>

<file path=ppt/slides/_rels/slide5.xml.rels><?xml version="1.0" encoding="UTF-8" standalone="yes"?>
<Relationships xmlns="http://schemas.openxmlformats.org/package/2006/relationships"><Relationship Id="rId3" Type="http://schemas.openxmlformats.org/officeDocument/2006/relationships/image" Target="../media/image8.tmp"/><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tmp"/><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tmp"/><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1.tmp"/><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2.tmp"/></Relationships>
</file>

<file path=ppt/slides/_rels/slide9.xml.rels><?xml version="1.0" encoding="UTF-8" standalone="yes"?>
<Relationships xmlns="http://schemas.openxmlformats.org/package/2006/relationships"><Relationship Id="rId3" Type="http://schemas.openxmlformats.org/officeDocument/2006/relationships/image" Target="../media/image13.tmp"/><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026A76F-F5E6-45C7-89A3-4EB4370E03F6}"/>
              </a:ext>
            </a:extLst>
          </p:cNvPr>
          <p:cNvPicPr>
            <a:picLocks noGrp="1" noChangeAspect="1"/>
          </p:cNvPicPr>
          <p:nvPr>
            <p:ph idx="1"/>
          </p:nvPr>
        </p:nvPicPr>
        <p:blipFill rotWithShape="1">
          <a:blip r:embed="rId2"/>
          <a:srcRect l="426" r="-1" b="-1"/>
          <a:stretch/>
        </p:blipFill>
        <p:spPr>
          <a:xfrm>
            <a:off x="20" y="0"/>
            <a:ext cx="12191980" cy="7043737"/>
          </a:xfrm>
          <a:prstGeom prst="rect">
            <a:avLst/>
          </a:prstGeom>
        </p:spPr>
      </p:pic>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8" name="TextBox 17">
            <a:extLst>
              <a:ext uri="{FF2B5EF4-FFF2-40B4-BE49-F238E27FC236}">
                <a16:creationId xmlns:a16="http://schemas.microsoft.com/office/drawing/2014/main" id="{25EFAFCE-0F80-4507-A2E8-2E07F8716B0C}"/>
              </a:ext>
            </a:extLst>
          </p:cNvPr>
          <p:cNvSpPr txBox="1"/>
          <p:nvPr/>
        </p:nvSpPr>
        <p:spPr>
          <a:xfrm>
            <a:off x="7241067" y="5390825"/>
            <a:ext cx="4624905" cy="954107"/>
          </a:xfrm>
          <a:prstGeom prst="rect">
            <a:avLst/>
          </a:prstGeom>
          <a:noFill/>
        </p:spPr>
        <p:txBody>
          <a:bodyPr wrap="square">
            <a:spAutoFit/>
          </a:bodyPr>
          <a:lstStyle/>
          <a:p>
            <a:pPr algn="ctr"/>
            <a:r>
              <a:rPr lang="en-US" sz="2800" b="1" dirty="0">
                <a:ln w="6350">
                  <a:solidFill>
                    <a:schemeClr val="tx1"/>
                  </a:solidFill>
                </a:ln>
                <a:solidFill>
                  <a:srgbClr val="0D0DB3"/>
                </a:solidFill>
                <a:latin typeface="Britannic Bold" panose="020B0903060703020204" pitchFamily="34" charset="0"/>
                <a:cs typeface="Aharoni" panose="02010803020104030203" pitchFamily="2" charset="-79"/>
              </a:rPr>
              <a:t>COMMUNITY MATTERS.  </a:t>
            </a:r>
          </a:p>
          <a:p>
            <a:pPr algn="ctr"/>
            <a:r>
              <a:rPr lang="en-US" sz="2800" b="1" dirty="0">
                <a:ln w="6350">
                  <a:solidFill>
                    <a:schemeClr val="tx1"/>
                  </a:solidFill>
                </a:ln>
                <a:solidFill>
                  <a:srgbClr val="0D0DB3"/>
                </a:solidFill>
                <a:latin typeface="Britannic Bold" panose="020B0903060703020204" pitchFamily="34" charset="0"/>
                <a:cs typeface="Aharoni" panose="02010803020104030203" pitchFamily="2" charset="-79"/>
              </a:rPr>
              <a:t>WE ARE A TEAM.</a:t>
            </a:r>
          </a:p>
        </p:txBody>
      </p:sp>
      <p:pic>
        <p:nvPicPr>
          <p:cNvPr id="20" name="Picture 19" descr="Logo&#10;&#10;Description automatically generated">
            <a:extLst>
              <a:ext uri="{FF2B5EF4-FFF2-40B4-BE49-F238E27FC236}">
                <a16:creationId xmlns:a16="http://schemas.microsoft.com/office/drawing/2014/main" id="{49787CCE-1A6A-4DE4-8F5C-B16DD1EDA4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65893" y="513068"/>
            <a:ext cx="3862343" cy="4566557"/>
          </a:xfrm>
          <a:prstGeom prst="rect">
            <a:avLst/>
          </a:prstGeom>
        </p:spPr>
      </p:pic>
      <p:sp>
        <p:nvSpPr>
          <p:cNvPr id="23" name="TextBox 22">
            <a:extLst>
              <a:ext uri="{FF2B5EF4-FFF2-40B4-BE49-F238E27FC236}">
                <a16:creationId xmlns:a16="http://schemas.microsoft.com/office/drawing/2014/main" id="{BF6BAF1A-395B-40BC-B77F-0FACA0DAEA4E}"/>
              </a:ext>
            </a:extLst>
          </p:cNvPr>
          <p:cNvSpPr txBox="1"/>
          <p:nvPr/>
        </p:nvSpPr>
        <p:spPr>
          <a:xfrm>
            <a:off x="531956" y="5364147"/>
            <a:ext cx="1939101" cy="954107"/>
          </a:xfrm>
          <a:prstGeom prst="rect">
            <a:avLst/>
          </a:prstGeom>
        </p:spPr>
        <p:txBody>
          <a:bodyPr vert="horz" lIns="91440" tIns="45720" rIns="91440" bIns="45720" rtlCol="0" anchor="t">
            <a:normAutofit/>
          </a:bodyPr>
          <a:lstStyle/>
          <a:p>
            <a:pPr algn="ctr">
              <a:lnSpc>
                <a:spcPct val="50000"/>
              </a:lnSpc>
              <a:spcBef>
                <a:spcPts val="1000"/>
              </a:spcBef>
              <a:spcAft>
                <a:spcPts val="600"/>
              </a:spcAft>
            </a:pPr>
            <a:r>
              <a:rPr lang="en-US" sz="1400" b="1" kern="1200" dirty="0">
                <a:ln w="6350">
                  <a:solidFill>
                    <a:schemeClr val="tx1"/>
                  </a:solidFill>
                </a:ln>
                <a:solidFill>
                  <a:schemeClr val="bg1"/>
                </a:solidFill>
                <a:latin typeface="Impact" panose="020B0806030902050204" pitchFamily="34" charset="0"/>
              </a:rPr>
              <a:t>1025 CAMPBELL ROAD</a:t>
            </a:r>
          </a:p>
          <a:p>
            <a:pPr algn="ctr">
              <a:lnSpc>
                <a:spcPct val="50000"/>
              </a:lnSpc>
              <a:spcBef>
                <a:spcPts val="1000"/>
              </a:spcBef>
              <a:spcAft>
                <a:spcPts val="600"/>
              </a:spcAft>
            </a:pPr>
            <a:r>
              <a:rPr lang="en-US" sz="1400" b="1" kern="1200" dirty="0">
                <a:ln w="6350">
                  <a:solidFill>
                    <a:schemeClr val="tx1"/>
                  </a:solidFill>
                </a:ln>
                <a:solidFill>
                  <a:schemeClr val="bg1"/>
                </a:solidFill>
                <a:latin typeface="Impact" panose="020B0806030902050204" pitchFamily="34" charset="0"/>
              </a:rPr>
              <a:t>HOUSTON, TX 77055</a:t>
            </a:r>
          </a:p>
          <a:p>
            <a:pPr algn="ctr">
              <a:lnSpc>
                <a:spcPct val="50000"/>
              </a:lnSpc>
              <a:spcBef>
                <a:spcPts val="1000"/>
              </a:spcBef>
              <a:spcAft>
                <a:spcPts val="600"/>
              </a:spcAft>
            </a:pPr>
            <a:r>
              <a:rPr lang="en-US" sz="1400" b="1" kern="1200" dirty="0">
                <a:ln w="6350">
                  <a:solidFill>
                    <a:schemeClr val="tx1"/>
                  </a:solidFill>
                </a:ln>
                <a:solidFill>
                  <a:schemeClr val="bg1"/>
                </a:solidFill>
                <a:latin typeface="Impact" panose="020B0806030902050204" pitchFamily="34" charset="0"/>
              </a:rPr>
              <a:t>PHONE: 713-465-8323</a:t>
            </a:r>
          </a:p>
        </p:txBody>
      </p:sp>
      <p:sp>
        <p:nvSpPr>
          <p:cNvPr id="24" name="TextBox 23">
            <a:extLst>
              <a:ext uri="{FF2B5EF4-FFF2-40B4-BE49-F238E27FC236}">
                <a16:creationId xmlns:a16="http://schemas.microsoft.com/office/drawing/2014/main" id="{A4BEB5D1-F0F3-4A1E-A246-9582AF86D03C}"/>
              </a:ext>
            </a:extLst>
          </p:cNvPr>
          <p:cNvSpPr txBox="1"/>
          <p:nvPr/>
        </p:nvSpPr>
        <p:spPr>
          <a:xfrm>
            <a:off x="57786" y="2545104"/>
            <a:ext cx="4144911" cy="830997"/>
          </a:xfrm>
          <a:prstGeom prst="rect">
            <a:avLst/>
          </a:prstGeom>
          <a:noFill/>
        </p:spPr>
        <p:txBody>
          <a:bodyPr wrap="square">
            <a:spAutoFit/>
          </a:bodyPr>
          <a:lstStyle/>
          <a:p>
            <a:pPr algn="ctr"/>
            <a:r>
              <a:rPr lang="en-US" sz="2400" b="1" dirty="0">
                <a:ln w="6350">
                  <a:solidFill>
                    <a:schemeClr val="tx1"/>
                  </a:solidFill>
                </a:ln>
                <a:solidFill>
                  <a:schemeClr val="bg1"/>
                </a:solidFill>
                <a:latin typeface="Impact" panose="020B0806030902050204" pitchFamily="34" charset="0"/>
              </a:rPr>
              <a:t>MONTHLY  NEWSLETTER:  </a:t>
            </a:r>
          </a:p>
          <a:p>
            <a:pPr algn="ctr"/>
            <a:r>
              <a:rPr lang="en-US" sz="2400" b="1" dirty="0">
                <a:ln w="6350">
                  <a:solidFill>
                    <a:schemeClr val="tx1"/>
                  </a:solidFill>
                </a:ln>
                <a:solidFill>
                  <a:schemeClr val="bg1"/>
                </a:solidFill>
                <a:latin typeface="Impact" panose="020B0806030902050204" pitchFamily="34" charset="0"/>
              </a:rPr>
              <a:t>JULY  2026</a:t>
            </a:r>
          </a:p>
        </p:txBody>
      </p:sp>
      <p:sp>
        <p:nvSpPr>
          <p:cNvPr id="26" name="TextBox 25">
            <a:extLst>
              <a:ext uri="{FF2B5EF4-FFF2-40B4-BE49-F238E27FC236}">
                <a16:creationId xmlns:a16="http://schemas.microsoft.com/office/drawing/2014/main" id="{869AD172-874F-4E86-9134-78C2791316A1}"/>
              </a:ext>
            </a:extLst>
          </p:cNvPr>
          <p:cNvSpPr txBox="1"/>
          <p:nvPr/>
        </p:nvSpPr>
        <p:spPr>
          <a:xfrm>
            <a:off x="0" y="313532"/>
            <a:ext cx="5589814" cy="1200329"/>
          </a:xfrm>
          <a:prstGeom prst="rect">
            <a:avLst/>
          </a:prstGeom>
          <a:noFill/>
        </p:spPr>
        <p:txBody>
          <a:bodyPr wrap="square">
            <a:spAutoFit/>
          </a:bodyPr>
          <a:lstStyle/>
          <a:p>
            <a:pPr algn="ctr"/>
            <a:r>
              <a:rPr lang="en-US" sz="3600" b="1" spc="300" dirty="0">
                <a:ln w="9525">
                  <a:solidFill>
                    <a:schemeClr val="tx1"/>
                  </a:solidFill>
                </a:ln>
                <a:solidFill>
                  <a:schemeClr val="bg1"/>
                </a:solidFill>
                <a:latin typeface="Impact" panose="020B0806030902050204" pitchFamily="34" charset="0"/>
              </a:rPr>
              <a:t>SPRING VALLEY VILLAGE POLICE DEPARTMENT</a:t>
            </a:r>
          </a:p>
        </p:txBody>
      </p:sp>
    </p:spTree>
    <p:extLst>
      <p:ext uri="{BB962C8B-B14F-4D97-AF65-F5344CB8AC3E}">
        <p14:creationId xmlns:p14="http://schemas.microsoft.com/office/powerpoint/2010/main" val="26444041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1000">
              <a:schemeClr val="accent1">
                <a:lumMod val="5000"/>
                <a:lumOff val="95000"/>
              </a:schemeClr>
            </a:gs>
            <a:gs pos="100000">
              <a:srgbClr val="0D0DB3"/>
            </a:gs>
            <a:gs pos="72000">
              <a:schemeClr val="accent1">
                <a:lumMod val="45000"/>
                <a:lumOff val="55000"/>
              </a:schemeClr>
            </a:gs>
            <a:gs pos="100000">
              <a:schemeClr val="accent1">
                <a:lumMod val="30000"/>
                <a:lumOff val="70000"/>
              </a:schemeClr>
            </a:gs>
          </a:gsLst>
          <a:lin ang="1200000" scaled="0"/>
        </a:gradFill>
        <a:effectLst/>
      </p:bgPr>
    </p:bg>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aphicFrame>
        <p:nvGraphicFramePr>
          <p:cNvPr id="7" name="Table 6">
            <a:extLst>
              <a:ext uri="{FF2B5EF4-FFF2-40B4-BE49-F238E27FC236}">
                <a16:creationId xmlns:a16="http://schemas.microsoft.com/office/drawing/2014/main" id="{681D1EA8-B09B-4156-B85C-F5AF9C440432}"/>
              </a:ext>
            </a:extLst>
          </p:cNvPr>
          <p:cNvGraphicFramePr>
            <a:graphicFrameLocks noGrp="1"/>
          </p:cNvGraphicFramePr>
          <p:nvPr>
            <p:extLst>
              <p:ext uri="{D42A27DB-BD31-4B8C-83A1-F6EECF244321}">
                <p14:modId xmlns:p14="http://schemas.microsoft.com/office/powerpoint/2010/main" val="452877729"/>
              </p:ext>
            </p:extLst>
          </p:nvPr>
        </p:nvGraphicFramePr>
        <p:xfrm>
          <a:off x="469095" y="1796863"/>
          <a:ext cx="6716709" cy="4066367"/>
        </p:xfrm>
        <a:graphic>
          <a:graphicData uri="http://schemas.openxmlformats.org/drawingml/2006/table">
            <a:tbl>
              <a:tblPr>
                <a:tableStyleId>{5C22544A-7EE6-4342-B048-85BDC9FD1C3A}</a:tableStyleId>
              </a:tblPr>
              <a:tblGrid>
                <a:gridCol w="2601909">
                  <a:extLst>
                    <a:ext uri="{9D8B030D-6E8A-4147-A177-3AD203B41FA5}">
                      <a16:colId xmlns:a16="http://schemas.microsoft.com/office/drawing/2014/main" val="2237848879"/>
                    </a:ext>
                  </a:extLst>
                </a:gridCol>
                <a:gridCol w="906068">
                  <a:extLst>
                    <a:ext uri="{9D8B030D-6E8A-4147-A177-3AD203B41FA5}">
                      <a16:colId xmlns:a16="http://schemas.microsoft.com/office/drawing/2014/main" val="273384134"/>
                    </a:ext>
                  </a:extLst>
                </a:gridCol>
                <a:gridCol w="1980608">
                  <a:extLst>
                    <a:ext uri="{9D8B030D-6E8A-4147-A177-3AD203B41FA5}">
                      <a16:colId xmlns:a16="http://schemas.microsoft.com/office/drawing/2014/main" val="84159168"/>
                    </a:ext>
                  </a:extLst>
                </a:gridCol>
                <a:gridCol w="280888">
                  <a:extLst>
                    <a:ext uri="{9D8B030D-6E8A-4147-A177-3AD203B41FA5}">
                      <a16:colId xmlns:a16="http://schemas.microsoft.com/office/drawing/2014/main" val="2172215736"/>
                    </a:ext>
                  </a:extLst>
                </a:gridCol>
                <a:gridCol w="947236">
                  <a:extLst>
                    <a:ext uri="{9D8B030D-6E8A-4147-A177-3AD203B41FA5}">
                      <a16:colId xmlns:a16="http://schemas.microsoft.com/office/drawing/2014/main" val="2756215705"/>
                    </a:ext>
                  </a:extLst>
                </a:gridCol>
              </a:tblGrid>
              <a:tr h="480291">
                <a:tc gridSpan="2">
                  <a:txBody>
                    <a:bodyPr/>
                    <a:lstStyle/>
                    <a:p>
                      <a:pPr algn="l" fontAlgn="ctr"/>
                      <a:r>
                        <a:rPr lang="en-US" sz="2500" b="1" u="sng" kern="1200" dirty="0">
                          <a:solidFill>
                            <a:srgbClr val="0D0DB3"/>
                          </a:solidFill>
                          <a:latin typeface="Agency FB" panose="020B0503020202020204" pitchFamily="34" charset="0"/>
                          <a:ea typeface="+mj-ea"/>
                          <a:cs typeface="+mj-cs"/>
                        </a:rPr>
                        <a:t>EMERGENCY</a:t>
                      </a:r>
                    </a:p>
                  </a:txBody>
                  <a:tcPr marL="3810" marR="3810" marT="3810" marB="0" anchor="ctr">
                    <a:solidFill>
                      <a:schemeClr val="accent1">
                        <a:tint val="20000"/>
                        <a:alpha val="0"/>
                      </a:schemeClr>
                    </a:solidFill>
                  </a:tcPr>
                </a:tc>
                <a:tc hMerge="1">
                  <a:txBody>
                    <a:bodyPr/>
                    <a:lstStyle/>
                    <a:p>
                      <a:pPr algn="l" fontAlgn="ctr"/>
                      <a:endParaRPr lang="en-US" sz="2500" b="1" u="sng" kern="1200" dirty="0">
                        <a:solidFill>
                          <a:srgbClr val="0D0DB3"/>
                        </a:solidFill>
                        <a:latin typeface="Agency FB" panose="020B0503020202020204" pitchFamily="34" charset="0"/>
                        <a:ea typeface="+mj-ea"/>
                        <a:cs typeface="+mj-cs"/>
                      </a:endParaRPr>
                    </a:p>
                  </a:txBody>
                  <a:tcPr marL="3810" marR="3810" marT="3810" marB="0" anchor="ctr">
                    <a:solidFill>
                      <a:schemeClr val="accent1">
                        <a:tint val="20000"/>
                        <a:alpha val="0"/>
                      </a:schemeClr>
                    </a:solidFill>
                  </a:tcPr>
                </a:tc>
                <a:tc gridSpan="3">
                  <a:txBody>
                    <a:bodyPr/>
                    <a:lstStyle/>
                    <a:p>
                      <a:pPr algn="l" fontAlgn="ctr"/>
                      <a:r>
                        <a:rPr lang="en-US" sz="2500" b="1" u="sng" kern="1200" dirty="0">
                          <a:solidFill>
                            <a:srgbClr val="0D0DB3"/>
                          </a:solidFill>
                          <a:latin typeface="Agency FB" panose="020B0503020202020204" pitchFamily="34" charset="0"/>
                          <a:ea typeface="+mj-ea"/>
                          <a:cs typeface="+mj-cs"/>
                        </a:rPr>
                        <a:t>NON - EMERGENCY</a:t>
                      </a:r>
                    </a:p>
                  </a:txBody>
                  <a:tcPr marL="3810" marR="3810" marT="3810" marB="0" anchor="ctr">
                    <a:solidFill>
                      <a:schemeClr val="accent1">
                        <a:tint val="20000"/>
                        <a:alpha val="0"/>
                      </a:schemeClr>
                    </a:solidFill>
                  </a:tcPr>
                </a:tc>
                <a:tc hMerge="1">
                  <a:txBody>
                    <a:bodyPr/>
                    <a:lstStyle/>
                    <a:p>
                      <a:endParaRPr lang="en-US"/>
                    </a:p>
                  </a:txBody>
                  <a:tcPr/>
                </a:tc>
                <a:tc hMerge="1">
                  <a:txBody>
                    <a:bodyPr/>
                    <a:lstStyle/>
                    <a:p>
                      <a:pPr algn="l" fontAlgn="ctr"/>
                      <a:endParaRPr lang="en-US" sz="1200" b="1" i="0" u="none" strike="noStrike" dirty="0">
                        <a:solidFill>
                          <a:srgbClr val="000000"/>
                        </a:solidFill>
                        <a:effectLst/>
                        <a:latin typeface="Calibri" panose="020F0502020204030204" pitchFamily="34" charset="0"/>
                      </a:endParaRPr>
                    </a:p>
                  </a:txBody>
                  <a:tcPr marL="3810" marR="3810" marT="3810" marB="0" anchor="ctr">
                    <a:solidFill>
                      <a:schemeClr val="accent1">
                        <a:tint val="20000"/>
                        <a:alpha val="0"/>
                      </a:schemeClr>
                    </a:solidFill>
                  </a:tcPr>
                </a:tc>
                <a:extLst>
                  <a:ext uri="{0D108BD9-81ED-4DB2-BD59-A6C34878D82A}">
                    <a16:rowId xmlns:a16="http://schemas.microsoft.com/office/drawing/2014/main" val="676699342"/>
                  </a:ext>
                </a:extLst>
              </a:tr>
              <a:tr h="298991">
                <a:tc gridSpan="2">
                  <a:txBody>
                    <a:bodyPr/>
                    <a:lstStyle/>
                    <a:p>
                      <a:pPr lvl="1" algn="l" fontAlgn="ctr"/>
                      <a:r>
                        <a:rPr lang="en-US" sz="1200" u="none" strike="noStrike" dirty="0">
                          <a:solidFill>
                            <a:srgbClr val="0D0DB3"/>
                          </a:solidFill>
                          <a:effectLst/>
                        </a:rPr>
                        <a:t>911 - FOR ALL EMERGENCY</a:t>
                      </a:r>
                      <a:endParaRPr lang="en-US" sz="1200" b="0" i="0" u="none" strike="noStrike" dirty="0">
                        <a:solidFill>
                          <a:srgbClr val="0D0DB3"/>
                        </a:solidFill>
                        <a:effectLst/>
                        <a:latin typeface="Calibri" panose="020F0502020204030204" pitchFamily="34" charset="0"/>
                      </a:endParaRPr>
                    </a:p>
                  </a:txBody>
                  <a:tcPr marL="3810" marR="3810" marT="3810" marB="0" anchor="ctr">
                    <a:solidFill>
                      <a:schemeClr val="accent1">
                        <a:tint val="20000"/>
                        <a:alpha val="0"/>
                      </a:schemeClr>
                    </a:solidFill>
                  </a:tcPr>
                </a:tc>
                <a:tc hMerge="1">
                  <a:txBody>
                    <a:bodyPr/>
                    <a:lstStyle/>
                    <a:p>
                      <a:pPr lvl="1" algn="l" fontAlgn="ctr"/>
                      <a:endParaRPr lang="en-US" sz="1200" b="0" i="0" u="none" strike="noStrike" dirty="0">
                        <a:solidFill>
                          <a:srgbClr val="0D0DB3"/>
                        </a:solidFill>
                        <a:effectLst/>
                        <a:latin typeface="Calibri" panose="020F0502020204030204" pitchFamily="34" charset="0"/>
                      </a:endParaRPr>
                    </a:p>
                  </a:txBody>
                  <a:tcPr marL="3810" marR="3810" marT="3810" marB="0" anchor="ctr">
                    <a:solidFill>
                      <a:schemeClr val="accent1">
                        <a:tint val="20000"/>
                        <a:alpha val="0"/>
                      </a:schemeClr>
                    </a:solidFill>
                  </a:tcPr>
                </a:tc>
                <a:tc gridSpan="3">
                  <a:txBody>
                    <a:bodyPr/>
                    <a:lstStyle/>
                    <a:p>
                      <a:pPr lvl="1" algn="l" fontAlgn="ctr"/>
                      <a:r>
                        <a:rPr lang="en-US" sz="1200" u="none" strike="noStrike" dirty="0">
                          <a:solidFill>
                            <a:srgbClr val="0D0DB3"/>
                          </a:solidFill>
                          <a:effectLst/>
                        </a:rPr>
                        <a:t>713-465-8323</a:t>
                      </a:r>
                      <a:endParaRPr lang="en-US" sz="1200" b="0" i="0" u="none" strike="noStrike" dirty="0">
                        <a:solidFill>
                          <a:srgbClr val="0D0DB3"/>
                        </a:solidFill>
                        <a:effectLst/>
                        <a:latin typeface="Calibri" panose="020F0502020204030204" pitchFamily="34" charset="0"/>
                      </a:endParaRPr>
                    </a:p>
                  </a:txBody>
                  <a:tcPr marL="3810" marR="3810" marT="3810" marB="0" anchor="ctr">
                    <a:solidFill>
                      <a:schemeClr val="accent1">
                        <a:tint val="20000"/>
                        <a:alpha val="0"/>
                      </a:schemeClr>
                    </a:solidFill>
                  </a:tcPr>
                </a:tc>
                <a:tc hMerge="1">
                  <a:txBody>
                    <a:bodyPr/>
                    <a:lstStyle/>
                    <a:p>
                      <a:endParaRPr lang="en-US"/>
                    </a:p>
                  </a:txBody>
                  <a:tcPr/>
                </a:tc>
                <a:tc hMerge="1">
                  <a:txBody>
                    <a:bodyPr/>
                    <a:lstStyle/>
                    <a:p>
                      <a:pPr algn="l" fontAlgn="ctr"/>
                      <a:endParaRPr lang="en-US" sz="1100" b="0" i="0" u="none" strike="noStrike" dirty="0">
                        <a:solidFill>
                          <a:srgbClr val="000000"/>
                        </a:solidFill>
                        <a:effectLst/>
                        <a:latin typeface="Calibri" panose="020F0502020204030204" pitchFamily="34" charset="0"/>
                      </a:endParaRPr>
                    </a:p>
                  </a:txBody>
                  <a:tcPr marL="3810" marR="3810" marT="3810" marB="0" anchor="ctr">
                    <a:solidFill>
                      <a:schemeClr val="accent1">
                        <a:tint val="20000"/>
                        <a:alpha val="0"/>
                      </a:schemeClr>
                    </a:solidFill>
                  </a:tcPr>
                </a:tc>
                <a:extLst>
                  <a:ext uri="{0D108BD9-81ED-4DB2-BD59-A6C34878D82A}">
                    <a16:rowId xmlns:a16="http://schemas.microsoft.com/office/drawing/2014/main" val="2319118413"/>
                  </a:ext>
                </a:extLst>
              </a:tr>
              <a:tr h="322330">
                <a:tc gridSpan="2">
                  <a:txBody>
                    <a:bodyPr/>
                    <a:lstStyle/>
                    <a:p>
                      <a:pPr marL="457200" marR="0" lvl="1" indent="0" algn="l" defTabSz="914400" rtl="0" eaLnBrk="1" fontAlgn="ctr" latinLnBrk="0" hangingPunct="1">
                        <a:lnSpc>
                          <a:spcPct val="100000"/>
                        </a:lnSpc>
                        <a:spcBef>
                          <a:spcPts val="0"/>
                        </a:spcBef>
                        <a:spcAft>
                          <a:spcPts val="0"/>
                        </a:spcAft>
                        <a:buClrTx/>
                        <a:buSzTx/>
                        <a:buFontTx/>
                        <a:buNone/>
                        <a:tabLst/>
                        <a:defRPr/>
                      </a:pPr>
                      <a:r>
                        <a:rPr lang="en-US" sz="1100" u="none" strike="noStrike" dirty="0">
                          <a:solidFill>
                            <a:srgbClr val="0D0DB3"/>
                          </a:solidFill>
                          <a:effectLst/>
                        </a:rPr>
                        <a:t>988 – NATIONAL SUICIDE &amp; MENTAL HEALTH</a:t>
                      </a:r>
                      <a:endParaRPr lang="en-US" sz="1100" b="0" i="0" u="none" strike="noStrike" dirty="0">
                        <a:solidFill>
                          <a:srgbClr val="0D0DB3"/>
                        </a:solidFill>
                        <a:effectLst/>
                        <a:latin typeface="Calibri" panose="020F0502020204030204" pitchFamily="34" charset="0"/>
                      </a:endParaRPr>
                    </a:p>
                  </a:txBody>
                  <a:tcPr marL="3810" marR="3810" marT="3810" marB="0" anchor="ctr">
                    <a:solidFill>
                      <a:schemeClr val="accent1">
                        <a:tint val="20000"/>
                        <a:alpha val="0"/>
                      </a:schemeClr>
                    </a:solidFill>
                  </a:tcPr>
                </a:tc>
                <a:tc hMerge="1">
                  <a:txBody>
                    <a:bodyPr/>
                    <a:lstStyle/>
                    <a:p>
                      <a:pPr marL="457200" marR="0" lvl="1" indent="0" algn="l" defTabSz="914400" rtl="0" eaLnBrk="1" fontAlgn="ctr" latinLnBrk="0" hangingPunct="1">
                        <a:lnSpc>
                          <a:spcPct val="100000"/>
                        </a:lnSpc>
                        <a:spcBef>
                          <a:spcPts val="0"/>
                        </a:spcBef>
                        <a:spcAft>
                          <a:spcPts val="0"/>
                        </a:spcAft>
                        <a:buClrTx/>
                        <a:buSzTx/>
                        <a:buFontTx/>
                        <a:buNone/>
                        <a:tabLst/>
                        <a:defRPr/>
                      </a:pPr>
                      <a:endParaRPr lang="en-US" sz="1100" b="0" i="0" u="none" strike="noStrike" dirty="0">
                        <a:solidFill>
                          <a:srgbClr val="0D0DB3"/>
                        </a:solidFill>
                        <a:effectLst/>
                        <a:latin typeface="Calibri" panose="020F0502020204030204" pitchFamily="34" charset="0"/>
                      </a:endParaRPr>
                    </a:p>
                  </a:txBody>
                  <a:tcPr marL="3810" marR="3810" marT="3810" marB="0" anchor="ctr">
                    <a:solidFill>
                      <a:schemeClr val="accent1">
                        <a:tint val="20000"/>
                        <a:alpha val="0"/>
                      </a:schemeClr>
                    </a:solidFill>
                  </a:tcPr>
                </a:tc>
                <a:tc>
                  <a:txBody>
                    <a:bodyPr/>
                    <a:lstStyle/>
                    <a:p>
                      <a:pPr algn="l" fontAlgn="ctr"/>
                      <a:endParaRPr lang="en-US" sz="1100" b="0" i="0" u="none" strike="noStrike" dirty="0">
                        <a:solidFill>
                          <a:srgbClr val="0D0DB3"/>
                        </a:solidFill>
                        <a:effectLst/>
                        <a:latin typeface="Calibri" panose="020F0502020204030204" pitchFamily="34" charset="0"/>
                      </a:endParaRPr>
                    </a:p>
                  </a:txBody>
                  <a:tcPr marL="3810" marR="3810" marT="3810" marB="0" anchor="ctr">
                    <a:solidFill>
                      <a:schemeClr val="accent1">
                        <a:tint val="20000"/>
                        <a:alpha val="0"/>
                      </a:schemeClr>
                    </a:solidFill>
                  </a:tcPr>
                </a:tc>
                <a:tc gridSpan="2">
                  <a:txBody>
                    <a:bodyPr/>
                    <a:lstStyle/>
                    <a:p>
                      <a:pPr algn="l" fontAlgn="ctr"/>
                      <a:endParaRPr lang="en-US" sz="1100" b="0" i="0" u="none" strike="noStrike" dirty="0">
                        <a:solidFill>
                          <a:srgbClr val="0D0DB3"/>
                        </a:solidFill>
                        <a:effectLst/>
                        <a:latin typeface="Calibri" panose="020F0502020204030204" pitchFamily="34" charset="0"/>
                      </a:endParaRPr>
                    </a:p>
                  </a:txBody>
                  <a:tcPr marL="3810" marR="3810" marT="3810" marB="0" anchor="ctr">
                    <a:solidFill>
                      <a:schemeClr val="accent1">
                        <a:tint val="20000"/>
                        <a:alpha val="0"/>
                      </a:schemeClr>
                    </a:solidFill>
                  </a:tcPr>
                </a:tc>
                <a:tc hMerge="1">
                  <a:txBody>
                    <a:bodyPr/>
                    <a:lstStyle/>
                    <a:p>
                      <a:pPr algn="l" fontAlgn="ctr"/>
                      <a:endParaRPr lang="en-US" sz="1100" b="0" i="0" u="none" strike="noStrike" dirty="0">
                        <a:solidFill>
                          <a:srgbClr val="0D0DB3"/>
                        </a:solidFill>
                        <a:effectLst/>
                        <a:latin typeface="Calibri" panose="020F0502020204030204" pitchFamily="34" charset="0"/>
                      </a:endParaRPr>
                    </a:p>
                  </a:txBody>
                  <a:tcPr marL="3810" marR="3810" marT="3810" marB="0" anchor="ctr">
                    <a:solidFill>
                      <a:schemeClr val="accent1">
                        <a:tint val="20000"/>
                        <a:alpha val="0"/>
                      </a:schemeClr>
                    </a:solidFill>
                  </a:tcPr>
                </a:tc>
                <a:extLst>
                  <a:ext uri="{0D108BD9-81ED-4DB2-BD59-A6C34878D82A}">
                    <a16:rowId xmlns:a16="http://schemas.microsoft.com/office/drawing/2014/main" val="2442041833"/>
                  </a:ext>
                </a:extLst>
              </a:tr>
              <a:tr h="0">
                <a:tc gridSpan="2">
                  <a:txBody>
                    <a:bodyPr/>
                    <a:lstStyle/>
                    <a:p>
                      <a:pPr algn="l" fontAlgn="ctr"/>
                      <a:endParaRPr lang="en-US" sz="1100" b="0" i="0" u="none" strike="noStrike" dirty="0">
                        <a:solidFill>
                          <a:srgbClr val="0D0DB3"/>
                        </a:solidFill>
                        <a:effectLst/>
                        <a:latin typeface="Calibri" panose="020F0502020204030204" pitchFamily="34" charset="0"/>
                      </a:endParaRPr>
                    </a:p>
                  </a:txBody>
                  <a:tcPr marL="3810" marR="3810" marT="3810" marB="0" anchor="ctr">
                    <a:solidFill>
                      <a:schemeClr val="accent1">
                        <a:tint val="20000"/>
                        <a:alpha val="0"/>
                      </a:schemeClr>
                    </a:solidFill>
                  </a:tcPr>
                </a:tc>
                <a:tc hMerge="1">
                  <a:txBody>
                    <a:bodyPr/>
                    <a:lstStyle/>
                    <a:p>
                      <a:pPr algn="l" fontAlgn="ctr"/>
                      <a:endParaRPr lang="en-US" sz="1100" b="0" i="0" u="none" strike="noStrike" dirty="0">
                        <a:solidFill>
                          <a:srgbClr val="0D0DB3"/>
                        </a:solidFill>
                        <a:effectLst/>
                        <a:latin typeface="Calibri" panose="020F0502020204030204" pitchFamily="34" charset="0"/>
                      </a:endParaRPr>
                    </a:p>
                  </a:txBody>
                  <a:tcPr marL="3810" marR="3810" marT="3810" marB="0" anchor="ctr">
                    <a:solidFill>
                      <a:schemeClr val="accent1">
                        <a:tint val="20000"/>
                        <a:alpha val="0"/>
                      </a:schemeClr>
                    </a:solidFill>
                  </a:tcPr>
                </a:tc>
                <a:tc>
                  <a:txBody>
                    <a:bodyPr/>
                    <a:lstStyle/>
                    <a:p>
                      <a:pPr algn="l" fontAlgn="ctr"/>
                      <a:endParaRPr lang="en-US" sz="1100" b="0" i="0" u="none" strike="noStrike" dirty="0">
                        <a:solidFill>
                          <a:srgbClr val="0D0DB3"/>
                        </a:solidFill>
                        <a:effectLst/>
                        <a:latin typeface="Calibri" panose="020F0502020204030204" pitchFamily="34" charset="0"/>
                      </a:endParaRPr>
                    </a:p>
                  </a:txBody>
                  <a:tcPr marL="3810" marR="3810" marT="3810" marB="0" anchor="ctr">
                    <a:solidFill>
                      <a:schemeClr val="accent1">
                        <a:tint val="20000"/>
                        <a:alpha val="0"/>
                      </a:schemeClr>
                    </a:solidFill>
                  </a:tcPr>
                </a:tc>
                <a:tc gridSpan="2">
                  <a:txBody>
                    <a:bodyPr/>
                    <a:lstStyle/>
                    <a:p>
                      <a:pPr algn="l" fontAlgn="ctr"/>
                      <a:endParaRPr lang="en-US" sz="1100" b="0" i="0" u="none" strike="noStrike" dirty="0">
                        <a:solidFill>
                          <a:srgbClr val="0D0DB3"/>
                        </a:solidFill>
                        <a:effectLst/>
                        <a:latin typeface="Calibri" panose="020F0502020204030204" pitchFamily="34" charset="0"/>
                      </a:endParaRPr>
                    </a:p>
                  </a:txBody>
                  <a:tcPr marL="3810" marR="3810" marT="3810" marB="0" anchor="ctr">
                    <a:solidFill>
                      <a:schemeClr val="accent1">
                        <a:tint val="20000"/>
                        <a:alpha val="0"/>
                      </a:schemeClr>
                    </a:solidFill>
                  </a:tcPr>
                </a:tc>
                <a:tc hMerge="1">
                  <a:txBody>
                    <a:bodyPr/>
                    <a:lstStyle/>
                    <a:p>
                      <a:pPr algn="l" fontAlgn="ctr"/>
                      <a:endParaRPr lang="en-US" sz="1100" b="0" i="0" u="none" strike="noStrike" dirty="0">
                        <a:solidFill>
                          <a:srgbClr val="0D0DB3"/>
                        </a:solidFill>
                        <a:effectLst/>
                        <a:latin typeface="Calibri" panose="020F0502020204030204" pitchFamily="34" charset="0"/>
                      </a:endParaRPr>
                    </a:p>
                  </a:txBody>
                  <a:tcPr marL="3810" marR="3810" marT="3810" marB="0" anchor="ctr">
                    <a:solidFill>
                      <a:schemeClr val="accent1">
                        <a:tint val="20000"/>
                        <a:alpha val="0"/>
                      </a:schemeClr>
                    </a:solidFill>
                  </a:tcPr>
                </a:tc>
                <a:extLst>
                  <a:ext uri="{0D108BD9-81ED-4DB2-BD59-A6C34878D82A}">
                    <a16:rowId xmlns:a16="http://schemas.microsoft.com/office/drawing/2014/main" val="1734529278"/>
                  </a:ext>
                </a:extLst>
              </a:tr>
              <a:tr h="429794">
                <a:tc gridSpan="2">
                  <a:txBody>
                    <a:bodyPr/>
                    <a:lstStyle/>
                    <a:p>
                      <a:pPr algn="l" fontAlgn="ctr"/>
                      <a:r>
                        <a:rPr lang="en-US" sz="2500" b="1" u="sng" kern="1200" dirty="0">
                          <a:solidFill>
                            <a:srgbClr val="0D0DB3"/>
                          </a:solidFill>
                          <a:latin typeface="Agency FB" panose="020B0503020202020204" pitchFamily="34" charset="0"/>
                          <a:ea typeface="+mj-ea"/>
                          <a:cs typeface="+mj-cs"/>
                        </a:rPr>
                        <a:t>SPRING VALLEY VILLAGE</a:t>
                      </a:r>
                    </a:p>
                  </a:txBody>
                  <a:tcPr marL="3810" marR="3810" marT="3810" marB="0" anchor="ctr">
                    <a:solidFill>
                      <a:schemeClr val="accent1">
                        <a:tint val="20000"/>
                        <a:alpha val="0"/>
                      </a:schemeClr>
                    </a:solidFill>
                  </a:tcPr>
                </a:tc>
                <a:tc hMerge="1">
                  <a:txBody>
                    <a:bodyPr/>
                    <a:lstStyle/>
                    <a:p>
                      <a:pPr algn="l" fontAlgn="ctr"/>
                      <a:endParaRPr lang="en-US" sz="2500" b="1" u="sng" kern="1200" dirty="0">
                        <a:solidFill>
                          <a:srgbClr val="0D0DB3"/>
                        </a:solidFill>
                        <a:latin typeface="Agency FB" panose="020B0503020202020204" pitchFamily="34" charset="0"/>
                        <a:ea typeface="+mj-ea"/>
                        <a:cs typeface="+mj-cs"/>
                      </a:endParaRPr>
                    </a:p>
                  </a:txBody>
                  <a:tcPr marL="3810" marR="3810" marT="3810" marB="0" anchor="ctr">
                    <a:solidFill>
                      <a:schemeClr val="accent1">
                        <a:tint val="20000"/>
                        <a:alpha val="0"/>
                      </a:schemeClr>
                    </a:solidFill>
                  </a:tcPr>
                </a:tc>
                <a:tc gridSpan="3">
                  <a:txBody>
                    <a:bodyPr/>
                    <a:lstStyle/>
                    <a:p>
                      <a:pPr marL="0" algn="l" defTabSz="914400" rtl="0" eaLnBrk="1" fontAlgn="ctr" latinLnBrk="0" hangingPunct="1"/>
                      <a:r>
                        <a:rPr lang="en-US" sz="2500" b="1" u="sng" kern="1200" dirty="0">
                          <a:solidFill>
                            <a:srgbClr val="0D0DB3"/>
                          </a:solidFill>
                          <a:latin typeface="Agency FB" panose="020B0503020202020204" pitchFamily="34" charset="0"/>
                          <a:ea typeface="+mj-ea"/>
                          <a:cs typeface="+mj-cs"/>
                        </a:rPr>
                        <a:t>VILLAGE FIRE DEPARTMENT</a:t>
                      </a:r>
                    </a:p>
                  </a:txBody>
                  <a:tcPr marL="3810" marR="3810" marT="3810" marB="0" anchor="ctr">
                    <a:solidFill>
                      <a:schemeClr val="accent1">
                        <a:tint val="20000"/>
                        <a:alpha val="0"/>
                      </a:schemeClr>
                    </a:solidFill>
                  </a:tcPr>
                </a:tc>
                <a:tc hMerge="1">
                  <a:txBody>
                    <a:bodyPr/>
                    <a:lstStyle/>
                    <a:p>
                      <a:endParaRPr lang="en-US"/>
                    </a:p>
                  </a:txBody>
                  <a:tcPr/>
                </a:tc>
                <a:tc hMerge="1">
                  <a:txBody>
                    <a:bodyPr/>
                    <a:lstStyle/>
                    <a:p>
                      <a:pPr marL="0" algn="l" defTabSz="914400" rtl="0" eaLnBrk="1" fontAlgn="ctr" latinLnBrk="0" hangingPunct="1"/>
                      <a:endParaRPr lang="en-US" sz="2500" b="1" u="sng" kern="1200" dirty="0">
                        <a:solidFill>
                          <a:srgbClr val="0D0DB3"/>
                        </a:solidFill>
                        <a:latin typeface="Agency FB" panose="020B0503020202020204" pitchFamily="34" charset="0"/>
                        <a:ea typeface="+mj-ea"/>
                        <a:cs typeface="+mj-cs"/>
                      </a:endParaRPr>
                    </a:p>
                  </a:txBody>
                  <a:tcPr marL="3810" marR="3810" marT="3810" marB="0" anchor="ctr">
                    <a:solidFill>
                      <a:schemeClr val="accent1">
                        <a:tint val="20000"/>
                        <a:alpha val="0"/>
                      </a:schemeClr>
                    </a:solidFill>
                  </a:tcPr>
                </a:tc>
                <a:extLst>
                  <a:ext uri="{0D108BD9-81ED-4DB2-BD59-A6C34878D82A}">
                    <a16:rowId xmlns:a16="http://schemas.microsoft.com/office/drawing/2014/main" val="3213473143"/>
                  </a:ext>
                </a:extLst>
              </a:tr>
              <a:tr h="369717">
                <a:tc>
                  <a:txBody>
                    <a:bodyPr/>
                    <a:lstStyle/>
                    <a:p>
                      <a:pPr lvl="1" algn="l" fontAlgn="b"/>
                      <a:r>
                        <a:rPr lang="en-US" sz="1200" kern="1200" dirty="0">
                          <a:solidFill>
                            <a:srgbClr val="0D0DB3"/>
                          </a:solidFill>
                          <a:effectLst/>
                          <a:latin typeface="+mn-lt"/>
                          <a:ea typeface="+mn-ea"/>
                          <a:cs typeface="+mn-cs"/>
                        </a:rPr>
                        <a:t>SPRING VALLEY - CITY HALL</a:t>
                      </a:r>
                    </a:p>
                  </a:txBody>
                  <a:tcPr marL="3810" marR="3810" marT="3810" marB="0" anchor="ctr">
                    <a:solidFill>
                      <a:schemeClr val="accent1">
                        <a:tint val="20000"/>
                        <a:alpha val="0"/>
                      </a:schemeClr>
                    </a:solidFill>
                  </a:tcPr>
                </a:tc>
                <a:tc>
                  <a:txBody>
                    <a:bodyPr/>
                    <a:lstStyle/>
                    <a:p>
                      <a:pPr lvl="0" algn="l" fontAlgn="b"/>
                      <a:r>
                        <a:rPr lang="en-US" sz="1200" kern="1200">
                          <a:solidFill>
                            <a:srgbClr val="0D0DB3"/>
                          </a:solidFill>
                          <a:effectLst/>
                          <a:latin typeface="+mn-lt"/>
                          <a:ea typeface="+mn-ea"/>
                          <a:cs typeface="+mn-cs"/>
                        </a:rPr>
                        <a:t>713-465-8308</a:t>
                      </a:r>
                      <a:endParaRPr lang="en-US" sz="1200" kern="1200" dirty="0">
                        <a:solidFill>
                          <a:srgbClr val="0D0DB3"/>
                        </a:solidFill>
                        <a:effectLst/>
                        <a:latin typeface="+mn-lt"/>
                        <a:ea typeface="+mn-ea"/>
                        <a:cs typeface="+mn-cs"/>
                      </a:endParaRPr>
                    </a:p>
                  </a:txBody>
                  <a:tcPr marL="3810" marR="3810" marT="3810" marB="0" anchor="ctr">
                    <a:solidFill>
                      <a:schemeClr val="accent1">
                        <a:tint val="20000"/>
                        <a:alpha val="0"/>
                      </a:schemeClr>
                    </a:solidFill>
                  </a:tcPr>
                </a:tc>
                <a:tc gridSpan="2">
                  <a:txBody>
                    <a:bodyPr/>
                    <a:lstStyle/>
                    <a:p>
                      <a:pPr lvl="1" algn="l" fontAlgn="ctr"/>
                      <a:r>
                        <a:rPr lang="en-US" sz="1200" u="none" strike="noStrike" dirty="0">
                          <a:solidFill>
                            <a:srgbClr val="0D0DB3"/>
                          </a:solidFill>
                          <a:effectLst/>
                        </a:rPr>
                        <a:t>VILLAGE FIRE DEPARTMENT</a:t>
                      </a:r>
                      <a:endParaRPr lang="en-US" sz="1200" b="0" i="0" u="none" strike="noStrike" dirty="0">
                        <a:solidFill>
                          <a:srgbClr val="0D0DB3"/>
                        </a:solidFill>
                        <a:effectLst/>
                        <a:latin typeface="Calibri" panose="020F0502020204030204" pitchFamily="34" charset="0"/>
                      </a:endParaRPr>
                    </a:p>
                  </a:txBody>
                  <a:tcPr marL="3810" marR="3810" marT="3810" marB="0" anchor="ctr">
                    <a:solidFill>
                      <a:schemeClr val="accent1">
                        <a:tint val="20000"/>
                        <a:alpha val="0"/>
                      </a:schemeClr>
                    </a:solidFill>
                  </a:tcPr>
                </a:tc>
                <a:tc hMerge="1">
                  <a:txBody>
                    <a:bodyPr/>
                    <a:lstStyle/>
                    <a:p>
                      <a:pPr lvl="1" algn="l" fontAlgn="ctr"/>
                      <a:endParaRPr lang="en-US" sz="1200" b="0" i="0" u="none" strike="noStrike" dirty="0">
                        <a:solidFill>
                          <a:srgbClr val="0D0DB3"/>
                        </a:solidFill>
                        <a:effectLst/>
                        <a:latin typeface="Calibri" panose="020F0502020204030204" pitchFamily="34" charset="0"/>
                      </a:endParaRPr>
                    </a:p>
                  </a:txBody>
                  <a:tcPr marL="3810" marR="3810" marT="3810" marB="0" anchor="ctr">
                    <a:solidFill>
                      <a:schemeClr val="accent1">
                        <a:tint val="20000"/>
                        <a:alpha val="0"/>
                      </a:schemeClr>
                    </a:solidFill>
                  </a:tcPr>
                </a:tc>
                <a:tc>
                  <a:txBody>
                    <a:bodyPr/>
                    <a:lstStyle/>
                    <a:p>
                      <a:pPr lvl="0" algn="l" fontAlgn="ctr"/>
                      <a:r>
                        <a:rPr lang="en-US" sz="1200" u="none" strike="noStrike" dirty="0">
                          <a:solidFill>
                            <a:srgbClr val="0D0DB3"/>
                          </a:solidFill>
                          <a:effectLst/>
                        </a:rPr>
                        <a:t>713-465-2323</a:t>
                      </a:r>
                      <a:endParaRPr lang="en-US" sz="1200" b="0" i="0" u="none" strike="noStrike" dirty="0">
                        <a:solidFill>
                          <a:srgbClr val="0D0DB3"/>
                        </a:solidFill>
                        <a:effectLst/>
                        <a:latin typeface="Calibri" panose="020F0502020204030204" pitchFamily="34" charset="0"/>
                      </a:endParaRPr>
                    </a:p>
                  </a:txBody>
                  <a:tcPr marL="3810" marR="3810" marT="3810" marB="0" anchor="ctr">
                    <a:solidFill>
                      <a:schemeClr val="accent1">
                        <a:tint val="20000"/>
                        <a:alpha val="0"/>
                      </a:schemeClr>
                    </a:solidFill>
                  </a:tcPr>
                </a:tc>
                <a:extLst>
                  <a:ext uri="{0D108BD9-81ED-4DB2-BD59-A6C34878D82A}">
                    <a16:rowId xmlns:a16="http://schemas.microsoft.com/office/drawing/2014/main" val="1826865085"/>
                  </a:ext>
                </a:extLst>
              </a:tr>
              <a:tr h="301658">
                <a:tc>
                  <a:txBody>
                    <a:bodyPr/>
                    <a:lstStyle/>
                    <a:p>
                      <a:pPr lvl="1" algn="l" fontAlgn="b"/>
                      <a:r>
                        <a:rPr lang="en-US" sz="1200" kern="1200" dirty="0">
                          <a:solidFill>
                            <a:srgbClr val="0D0DB3"/>
                          </a:solidFill>
                          <a:effectLst/>
                          <a:latin typeface="+mn-lt"/>
                          <a:ea typeface="+mn-ea"/>
                          <a:cs typeface="+mn-cs"/>
                        </a:rPr>
                        <a:t>SPRING VALLEY - PD</a:t>
                      </a:r>
                    </a:p>
                  </a:txBody>
                  <a:tcPr marL="3810" marR="3810" marT="3810" marB="0" anchor="ctr">
                    <a:solidFill>
                      <a:schemeClr val="accent1">
                        <a:tint val="20000"/>
                        <a:alpha val="0"/>
                      </a:schemeClr>
                    </a:solidFill>
                  </a:tcPr>
                </a:tc>
                <a:tc>
                  <a:txBody>
                    <a:bodyPr/>
                    <a:lstStyle/>
                    <a:p>
                      <a:pPr lvl="0" algn="l" fontAlgn="b"/>
                      <a:r>
                        <a:rPr lang="en-US" sz="1200" kern="1200">
                          <a:solidFill>
                            <a:srgbClr val="0D0DB3"/>
                          </a:solidFill>
                          <a:effectLst/>
                          <a:latin typeface="+mn-lt"/>
                          <a:ea typeface="+mn-ea"/>
                          <a:cs typeface="+mn-cs"/>
                        </a:rPr>
                        <a:t>713-465-8323</a:t>
                      </a:r>
                      <a:endParaRPr lang="en-US" sz="1200" kern="1200" dirty="0">
                        <a:solidFill>
                          <a:srgbClr val="0D0DB3"/>
                        </a:solidFill>
                        <a:effectLst/>
                        <a:latin typeface="+mn-lt"/>
                        <a:ea typeface="+mn-ea"/>
                        <a:cs typeface="+mn-cs"/>
                      </a:endParaRPr>
                    </a:p>
                  </a:txBody>
                  <a:tcPr marL="3810" marR="3810" marT="3810" marB="0" anchor="ctr">
                    <a:solidFill>
                      <a:schemeClr val="accent1">
                        <a:tint val="20000"/>
                        <a:alpha val="0"/>
                      </a:schemeClr>
                    </a:solidFill>
                  </a:tcPr>
                </a:tc>
                <a:tc gridSpan="2">
                  <a:txBody>
                    <a:bodyPr/>
                    <a:lstStyle/>
                    <a:p>
                      <a:pPr lvl="1" algn="l" fontAlgn="ctr"/>
                      <a:r>
                        <a:rPr lang="en-US" sz="1200" u="none" strike="noStrike" dirty="0">
                          <a:solidFill>
                            <a:srgbClr val="0D0DB3"/>
                          </a:solidFill>
                          <a:effectLst/>
                        </a:rPr>
                        <a:t>VFD - NON-EMERGENCY </a:t>
                      </a:r>
                      <a:endParaRPr lang="en-US" sz="1200" b="0" i="0" u="none" strike="noStrike" dirty="0">
                        <a:solidFill>
                          <a:srgbClr val="0D0DB3"/>
                        </a:solidFill>
                        <a:effectLst/>
                        <a:latin typeface="Calibri" panose="020F0502020204030204" pitchFamily="34" charset="0"/>
                      </a:endParaRPr>
                    </a:p>
                  </a:txBody>
                  <a:tcPr marL="3810" marR="3810" marT="3810" marB="0" anchor="ctr">
                    <a:solidFill>
                      <a:schemeClr val="accent1">
                        <a:tint val="20000"/>
                        <a:alpha val="0"/>
                      </a:schemeClr>
                    </a:solidFill>
                  </a:tcPr>
                </a:tc>
                <a:tc hMerge="1">
                  <a:txBody>
                    <a:bodyPr/>
                    <a:lstStyle/>
                    <a:p>
                      <a:pPr lvl="1" algn="l" fontAlgn="ctr"/>
                      <a:endParaRPr lang="en-US" sz="1200" b="0" i="0" u="none" strike="noStrike" dirty="0">
                        <a:solidFill>
                          <a:srgbClr val="0D0DB3"/>
                        </a:solidFill>
                        <a:effectLst/>
                        <a:latin typeface="Calibri" panose="020F0502020204030204" pitchFamily="34" charset="0"/>
                      </a:endParaRPr>
                    </a:p>
                  </a:txBody>
                  <a:tcPr marL="3810" marR="3810" marT="3810" marB="0" anchor="ctr">
                    <a:solidFill>
                      <a:schemeClr val="accent1">
                        <a:tint val="20000"/>
                        <a:alpha val="0"/>
                      </a:schemeClr>
                    </a:solidFill>
                  </a:tcPr>
                </a:tc>
                <a:tc>
                  <a:txBody>
                    <a:bodyPr/>
                    <a:lstStyle/>
                    <a:p>
                      <a:pPr lvl="0" algn="l" fontAlgn="ctr"/>
                      <a:r>
                        <a:rPr lang="en-US" sz="1200" u="none" strike="noStrike" dirty="0">
                          <a:solidFill>
                            <a:srgbClr val="0D0DB3"/>
                          </a:solidFill>
                          <a:effectLst/>
                        </a:rPr>
                        <a:t>713-468-7941</a:t>
                      </a:r>
                      <a:endParaRPr lang="en-US" sz="1200" b="0" i="0" u="none" strike="noStrike" dirty="0">
                        <a:solidFill>
                          <a:srgbClr val="0D0DB3"/>
                        </a:solidFill>
                        <a:effectLst/>
                        <a:latin typeface="Calibri" panose="020F0502020204030204" pitchFamily="34" charset="0"/>
                      </a:endParaRPr>
                    </a:p>
                  </a:txBody>
                  <a:tcPr marL="3810" marR="3810" marT="3810" marB="0" anchor="ctr">
                    <a:solidFill>
                      <a:schemeClr val="accent1">
                        <a:tint val="20000"/>
                        <a:alpha val="0"/>
                      </a:schemeClr>
                    </a:solidFill>
                  </a:tcPr>
                </a:tc>
                <a:extLst>
                  <a:ext uri="{0D108BD9-81ED-4DB2-BD59-A6C34878D82A}">
                    <a16:rowId xmlns:a16="http://schemas.microsoft.com/office/drawing/2014/main" val="2266979836"/>
                  </a:ext>
                </a:extLst>
              </a:tr>
              <a:tr h="334676">
                <a:tc>
                  <a:txBody>
                    <a:bodyPr/>
                    <a:lstStyle/>
                    <a:p>
                      <a:pPr lvl="1" algn="l" fontAlgn="b"/>
                      <a:r>
                        <a:rPr lang="en-US" sz="1200" kern="1200" dirty="0">
                          <a:solidFill>
                            <a:srgbClr val="0D0DB3"/>
                          </a:solidFill>
                          <a:effectLst/>
                          <a:latin typeface="+mn-lt"/>
                          <a:ea typeface="+mn-ea"/>
                          <a:cs typeface="+mn-cs"/>
                        </a:rPr>
                        <a:t>SPRING VALLEY - PD FAX</a:t>
                      </a:r>
                    </a:p>
                  </a:txBody>
                  <a:tcPr marL="3810" marR="3810" marT="3810" marB="0" anchor="ctr">
                    <a:solidFill>
                      <a:schemeClr val="accent1">
                        <a:tint val="20000"/>
                        <a:alpha val="0"/>
                      </a:schemeClr>
                    </a:solidFill>
                  </a:tcPr>
                </a:tc>
                <a:tc>
                  <a:txBody>
                    <a:bodyPr/>
                    <a:lstStyle/>
                    <a:p>
                      <a:pPr lvl="0" algn="l" fontAlgn="b"/>
                      <a:r>
                        <a:rPr lang="en-US" sz="1200" kern="1200">
                          <a:solidFill>
                            <a:srgbClr val="0D0DB3"/>
                          </a:solidFill>
                          <a:effectLst/>
                          <a:latin typeface="+mn-lt"/>
                          <a:ea typeface="+mn-ea"/>
                          <a:cs typeface="+mn-cs"/>
                        </a:rPr>
                        <a:t>713-465-3135</a:t>
                      </a:r>
                      <a:endParaRPr lang="en-US" sz="1200" kern="1200" dirty="0">
                        <a:solidFill>
                          <a:srgbClr val="0D0DB3"/>
                        </a:solidFill>
                        <a:effectLst/>
                        <a:latin typeface="+mn-lt"/>
                        <a:ea typeface="+mn-ea"/>
                        <a:cs typeface="+mn-cs"/>
                      </a:endParaRPr>
                    </a:p>
                  </a:txBody>
                  <a:tcPr marL="3810" marR="3810" marT="3810" marB="0" anchor="ctr">
                    <a:solidFill>
                      <a:schemeClr val="accent1">
                        <a:tint val="20000"/>
                        <a:alpha val="0"/>
                      </a:schemeClr>
                    </a:solidFill>
                  </a:tcPr>
                </a:tc>
                <a:tc gridSpan="3">
                  <a:txBody>
                    <a:bodyPr/>
                    <a:lstStyle/>
                    <a:p>
                      <a:endParaRPr lang="en-US" dirty="0"/>
                    </a:p>
                  </a:txBody>
                  <a:tcPr marL="3810" marR="3810" marT="3810" marB="0" anchor="ctr">
                    <a:solidFill>
                      <a:schemeClr val="accent1">
                        <a:tint val="20000"/>
                        <a:alpha val="0"/>
                      </a:schemeClr>
                    </a:solidFill>
                  </a:tcPr>
                </a:tc>
                <a:tc hMerge="1">
                  <a:txBody>
                    <a:bodyPr/>
                    <a:lstStyle/>
                    <a:p>
                      <a:endParaRPr lang="en-US"/>
                    </a:p>
                  </a:txBody>
                  <a:tcPr/>
                </a:tc>
                <a:tc hMerge="1">
                  <a:txBody>
                    <a:bodyPr/>
                    <a:lstStyle/>
                    <a:p>
                      <a:pPr marL="0" algn="l" defTabSz="914400" rtl="0" eaLnBrk="1" fontAlgn="ctr" latinLnBrk="0" hangingPunct="1"/>
                      <a:endParaRPr lang="en-US" sz="2500" b="1" u="sng" kern="1200" dirty="0">
                        <a:solidFill>
                          <a:srgbClr val="0D0DB3"/>
                        </a:solidFill>
                        <a:latin typeface="Agency FB" panose="020B0503020202020204" pitchFamily="34" charset="0"/>
                        <a:ea typeface="+mj-ea"/>
                        <a:cs typeface="+mj-cs"/>
                      </a:endParaRPr>
                    </a:p>
                  </a:txBody>
                  <a:tcPr marL="3810" marR="3810" marT="3810" marB="0" anchor="ctr">
                    <a:solidFill>
                      <a:schemeClr val="accent1">
                        <a:tint val="20000"/>
                        <a:alpha val="0"/>
                      </a:schemeClr>
                    </a:solidFill>
                  </a:tcPr>
                </a:tc>
                <a:extLst>
                  <a:ext uri="{0D108BD9-81ED-4DB2-BD59-A6C34878D82A}">
                    <a16:rowId xmlns:a16="http://schemas.microsoft.com/office/drawing/2014/main" val="3406344103"/>
                  </a:ext>
                </a:extLst>
              </a:tr>
              <a:tr h="339365">
                <a:tc>
                  <a:txBody>
                    <a:bodyPr/>
                    <a:lstStyle/>
                    <a:p>
                      <a:pPr lvl="1" algn="l" fontAlgn="b"/>
                      <a:r>
                        <a:rPr lang="en-US" sz="1200" kern="1200" dirty="0">
                          <a:solidFill>
                            <a:srgbClr val="0D0DB3"/>
                          </a:solidFill>
                          <a:effectLst/>
                          <a:latin typeface="+mn-lt"/>
                          <a:ea typeface="+mn-ea"/>
                          <a:cs typeface="+mn-cs"/>
                        </a:rPr>
                        <a:t>SPRING VALLEY - COURT</a:t>
                      </a:r>
                    </a:p>
                  </a:txBody>
                  <a:tcPr marL="3810" marR="3810" marT="3810" marB="0" anchor="ctr">
                    <a:solidFill>
                      <a:schemeClr val="accent1">
                        <a:tint val="20000"/>
                        <a:alpha val="0"/>
                      </a:schemeClr>
                    </a:solidFill>
                  </a:tcPr>
                </a:tc>
                <a:tc>
                  <a:txBody>
                    <a:bodyPr/>
                    <a:lstStyle/>
                    <a:p>
                      <a:pPr lvl="0" algn="l" fontAlgn="b"/>
                      <a:r>
                        <a:rPr lang="en-US" sz="1200" kern="1200">
                          <a:solidFill>
                            <a:srgbClr val="0D0DB3"/>
                          </a:solidFill>
                          <a:effectLst/>
                          <a:latin typeface="+mn-lt"/>
                          <a:ea typeface="+mn-ea"/>
                          <a:cs typeface="+mn-cs"/>
                        </a:rPr>
                        <a:t>713-465-0333</a:t>
                      </a:r>
                      <a:endParaRPr lang="en-US" sz="1200" kern="1200" dirty="0">
                        <a:solidFill>
                          <a:srgbClr val="0D0DB3"/>
                        </a:solidFill>
                        <a:effectLst/>
                        <a:latin typeface="+mn-lt"/>
                        <a:ea typeface="+mn-ea"/>
                        <a:cs typeface="+mn-cs"/>
                      </a:endParaRPr>
                    </a:p>
                  </a:txBody>
                  <a:tcPr marL="3810" marR="3810" marT="3810" marB="0" anchor="ctr">
                    <a:solidFill>
                      <a:schemeClr val="accent1">
                        <a:tint val="20000"/>
                        <a:alpha val="0"/>
                      </a:schemeClr>
                    </a:solidFill>
                  </a:tcPr>
                </a:tc>
                <a:tc>
                  <a:txBody>
                    <a:bodyPr/>
                    <a:lstStyle/>
                    <a:p>
                      <a:endParaRPr lang="en-US" dirty="0"/>
                    </a:p>
                  </a:txBody>
                  <a:tcPr marL="3810" marR="3810" marT="3810" marB="0" anchor="ctr">
                    <a:solidFill>
                      <a:srgbClr val="0066FF">
                        <a:alpha val="0"/>
                      </a:srgbClr>
                    </a:solidFill>
                  </a:tcPr>
                </a:tc>
                <a:tc gridSpan="2">
                  <a:txBody>
                    <a:bodyPr/>
                    <a:lstStyle/>
                    <a:p>
                      <a:endParaRPr lang="en-US" dirty="0"/>
                    </a:p>
                  </a:txBody>
                  <a:tcPr marL="3810" marR="3810" marT="3810" marB="0" anchor="ctr">
                    <a:solidFill>
                      <a:schemeClr val="accent1">
                        <a:tint val="20000"/>
                        <a:alpha val="0"/>
                      </a:schemeClr>
                    </a:solidFill>
                  </a:tcPr>
                </a:tc>
                <a:tc hMerge="1">
                  <a:txBody>
                    <a:bodyPr/>
                    <a:lstStyle/>
                    <a:p>
                      <a:endParaRPr lang="en-US" dirty="0"/>
                    </a:p>
                  </a:txBody>
                  <a:tcPr marL="3810" marR="3810" marT="3810" marB="0" anchor="ctr">
                    <a:solidFill>
                      <a:schemeClr val="accent1">
                        <a:tint val="20000"/>
                        <a:alpha val="0"/>
                      </a:schemeClr>
                    </a:solidFill>
                  </a:tcPr>
                </a:tc>
                <a:extLst>
                  <a:ext uri="{0D108BD9-81ED-4DB2-BD59-A6C34878D82A}">
                    <a16:rowId xmlns:a16="http://schemas.microsoft.com/office/drawing/2014/main" val="1495691902"/>
                  </a:ext>
                </a:extLst>
              </a:tr>
              <a:tr h="102102">
                <a:tc>
                  <a:txBody>
                    <a:bodyPr/>
                    <a:lstStyle/>
                    <a:p>
                      <a:pPr algn="l" fontAlgn="b"/>
                      <a:endParaRPr lang="en-US" sz="1200" b="0" i="0" u="none" strike="noStrike" dirty="0">
                        <a:solidFill>
                          <a:srgbClr val="0D0DB3"/>
                        </a:solidFill>
                        <a:effectLst/>
                        <a:latin typeface="Calibri" panose="020F0502020204030204" pitchFamily="34" charset="0"/>
                      </a:endParaRPr>
                    </a:p>
                  </a:txBody>
                  <a:tcPr marL="3810" marR="3810" marT="3810" marB="0" anchor="ctr">
                    <a:solidFill>
                      <a:schemeClr val="accent1">
                        <a:tint val="20000"/>
                        <a:alpha val="0"/>
                      </a:schemeClr>
                    </a:solidFill>
                  </a:tcPr>
                </a:tc>
                <a:tc>
                  <a:txBody>
                    <a:bodyPr/>
                    <a:lstStyle/>
                    <a:p>
                      <a:pPr algn="l" fontAlgn="b"/>
                      <a:endParaRPr lang="en-US" sz="1200" b="0" i="0" u="none" strike="noStrike" dirty="0">
                        <a:solidFill>
                          <a:srgbClr val="0D0DB3"/>
                        </a:solidFill>
                        <a:effectLst/>
                        <a:latin typeface="Calibri" panose="020F0502020204030204" pitchFamily="34" charset="0"/>
                      </a:endParaRPr>
                    </a:p>
                  </a:txBody>
                  <a:tcPr marL="3810" marR="3810" marT="3810" marB="0" anchor="ctr">
                    <a:solidFill>
                      <a:schemeClr val="accent1">
                        <a:tint val="20000"/>
                        <a:alpha val="0"/>
                      </a:schemeClr>
                    </a:solidFill>
                  </a:tcPr>
                </a:tc>
                <a:tc>
                  <a:txBody>
                    <a:bodyPr/>
                    <a:lstStyle/>
                    <a:p>
                      <a:endParaRPr lang="en-US" dirty="0"/>
                    </a:p>
                  </a:txBody>
                  <a:tcPr marL="3810" marR="3810" marT="3810" marB="0" anchor="ctr">
                    <a:solidFill>
                      <a:schemeClr val="accent1">
                        <a:tint val="20000"/>
                        <a:alpha val="0"/>
                      </a:schemeClr>
                    </a:solidFill>
                  </a:tcPr>
                </a:tc>
                <a:tc gridSpan="2">
                  <a:txBody>
                    <a:bodyPr/>
                    <a:lstStyle/>
                    <a:p>
                      <a:endParaRPr lang="en-US"/>
                    </a:p>
                  </a:txBody>
                  <a:tcPr marL="3810" marR="3810" marT="3810" marB="0" anchor="ctr">
                    <a:solidFill>
                      <a:schemeClr val="accent1">
                        <a:tint val="20000"/>
                        <a:alpha val="0"/>
                      </a:schemeClr>
                    </a:solidFill>
                  </a:tcPr>
                </a:tc>
                <a:tc hMerge="1">
                  <a:txBody>
                    <a:bodyPr/>
                    <a:lstStyle/>
                    <a:p>
                      <a:endParaRPr lang="en-US" dirty="0"/>
                    </a:p>
                  </a:txBody>
                  <a:tcPr marL="3810" marR="3810" marT="3810" marB="0" anchor="ctr">
                    <a:solidFill>
                      <a:schemeClr val="accent1">
                        <a:tint val="20000"/>
                        <a:alpha val="0"/>
                      </a:schemeClr>
                    </a:solidFill>
                  </a:tcPr>
                </a:tc>
                <a:extLst>
                  <a:ext uri="{0D108BD9-81ED-4DB2-BD59-A6C34878D82A}">
                    <a16:rowId xmlns:a16="http://schemas.microsoft.com/office/drawing/2014/main" val="2569277803"/>
                  </a:ext>
                </a:extLst>
              </a:tr>
              <a:tr h="234256">
                <a:tc gridSpan="2">
                  <a:txBody>
                    <a:bodyPr/>
                    <a:lstStyle/>
                    <a:p>
                      <a:pPr algn="l" fontAlgn="ctr"/>
                      <a:r>
                        <a:rPr lang="en-US" sz="2500" b="1" u="sng" kern="1200">
                          <a:solidFill>
                            <a:srgbClr val="0D0DB3"/>
                          </a:solidFill>
                          <a:latin typeface="Agency FB" panose="020B0503020202020204" pitchFamily="34" charset="0"/>
                          <a:ea typeface="+mj-ea"/>
                          <a:cs typeface="+mj-cs"/>
                        </a:rPr>
                        <a:t>HILSHIRE </a:t>
                      </a:r>
                      <a:r>
                        <a:rPr lang="en-US" sz="2500" b="1" u="sng" kern="1200" dirty="0">
                          <a:solidFill>
                            <a:srgbClr val="0D0DB3"/>
                          </a:solidFill>
                          <a:latin typeface="Agency FB" panose="020B0503020202020204" pitchFamily="34" charset="0"/>
                          <a:ea typeface="+mj-ea"/>
                          <a:cs typeface="+mj-cs"/>
                        </a:rPr>
                        <a:t>VILLAGE</a:t>
                      </a:r>
                    </a:p>
                  </a:txBody>
                  <a:tcPr marL="3810" marR="3810" marT="3810" marB="0" anchor="ctr">
                    <a:solidFill>
                      <a:schemeClr val="accent1">
                        <a:tint val="20000"/>
                        <a:alpha val="0"/>
                      </a:schemeClr>
                    </a:solidFill>
                  </a:tcPr>
                </a:tc>
                <a:tc hMerge="1">
                  <a:txBody>
                    <a:bodyPr/>
                    <a:lstStyle/>
                    <a:p>
                      <a:pPr algn="l" fontAlgn="ctr"/>
                      <a:endParaRPr lang="en-US" sz="2500" b="1" u="sng" kern="1200" dirty="0">
                        <a:solidFill>
                          <a:srgbClr val="0D0DB3"/>
                        </a:solidFill>
                        <a:latin typeface="Agency FB" panose="020B0503020202020204" pitchFamily="34" charset="0"/>
                        <a:ea typeface="+mj-ea"/>
                        <a:cs typeface="+mj-cs"/>
                      </a:endParaRPr>
                    </a:p>
                  </a:txBody>
                  <a:tcPr marL="3810" marR="3810" marT="3810" marB="0" anchor="ctr">
                    <a:solidFill>
                      <a:schemeClr val="accent1">
                        <a:tint val="20000"/>
                        <a:alpha val="0"/>
                      </a:schemeClr>
                    </a:solidFill>
                  </a:tcPr>
                </a:tc>
                <a:tc>
                  <a:txBody>
                    <a:bodyPr/>
                    <a:lstStyle/>
                    <a:p>
                      <a:pPr algn="l" fontAlgn="b"/>
                      <a:endParaRPr lang="en-US" sz="1200" b="0" i="0" u="none" strike="noStrike" dirty="0">
                        <a:solidFill>
                          <a:srgbClr val="0D0DB3"/>
                        </a:solidFill>
                        <a:effectLst/>
                        <a:latin typeface="Calibri" panose="020F0502020204030204" pitchFamily="34" charset="0"/>
                      </a:endParaRPr>
                    </a:p>
                  </a:txBody>
                  <a:tcPr marL="3810" marR="3810" marT="3810" marB="0" anchor="ctr">
                    <a:solidFill>
                      <a:schemeClr val="accent1">
                        <a:tint val="20000"/>
                        <a:alpha val="0"/>
                      </a:schemeClr>
                    </a:solidFill>
                  </a:tcPr>
                </a:tc>
                <a:tc gridSpan="2">
                  <a:txBody>
                    <a:bodyPr/>
                    <a:lstStyle/>
                    <a:p>
                      <a:pPr algn="l" fontAlgn="b"/>
                      <a:endParaRPr lang="en-US" sz="1200" b="0" i="0" u="none" strike="noStrike" dirty="0">
                        <a:solidFill>
                          <a:srgbClr val="0D0DB3"/>
                        </a:solidFill>
                        <a:effectLst/>
                        <a:latin typeface="Calibri" panose="020F0502020204030204" pitchFamily="34" charset="0"/>
                      </a:endParaRPr>
                    </a:p>
                  </a:txBody>
                  <a:tcPr marL="3810" marR="3810" marT="3810" marB="0" anchor="ctr">
                    <a:solidFill>
                      <a:schemeClr val="accent1">
                        <a:tint val="20000"/>
                        <a:alpha val="0"/>
                      </a:schemeClr>
                    </a:solidFill>
                  </a:tcPr>
                </a:tc>
                <a:tc hMerge="1">
                  <a:txBody>
                    <a:bodyPr/>
                    <a:lstStyle/>
                    <a:p>
                      <a:pPr algn="l" fontAlgn="b"/>
                      <a:endParaRPr lang="en-US" sz="1200" b="0" i="0" u="none" strike="noStrike" dirty="0">
                        <a:solidFill>
                          <a:srgbClr val="0D0DB3"/>
                        </a:solidFill>
                        <a:effectLst/>
                        <a:latin typeface="Calibri" panose="020F0502020204030204" pitchFamily="34" charset="0"/>
                      </a:endParaRPr>
                    </a:p>
                  </a:txBody>
                  <a:tcPr marL="3810" marR="3810" marT="3810" marB="0" anchor="ctr">
                    <a:solidFill>
                      <a:schemeClr val="accent1">
                        <a:tint val="20000"/>
                        <a:alpha val="0"/>
                      </a:schemeClr>
                    </a:solidFill>
                  </a:tcPr>
                </a:tc>
                <a:extLst>
                  <a:ext uri="{0D108BD9-81ED-4DB2-BD59-A6C34878D82A}">
                    <a16:rowId xmlns:a16="http://schemas.microsoft.com/office/drawing/2014/main" val="3970517154"/>
                  </a:ext>
                </a:extLst>
              </a:tr>
              <a:tr h="355155">
                <a:tc>
                  <a:txBody>
                    <a:bodyPr/>
                    <a:lstStyle/>
                    <a:p>
                      <a:pPr lvl="1" algn="l" fontAlgn="ctr"/>
                      <a:r>
                        <a:rPr lang="en-US" sz="1200" u="none" strike="noStrike">
                          <a:solidFill>
                            <a:srgbClr val="0D0DB3"/>
                          </a:solidFill>
                          <a:effectLst/>
                        </a:rPr>
                        <a:t>HILSHIRE </a:t>
                      </a:r>
                      <a:r>
                        <a:rPr lang="en-US" sz="1200" u="none" strike="noStrike" dirty="0">
                          <a:solidFill>
                            <a:srgbClr val="0D0DB3"/>
                          </a:solidFill>
                          <a:effectLst/>
                        </a:rPr>
                        <a:t>VILLAGE – CITY HALL</a:t>
                      </a:r>
                      <a:endParaRPr lang="en-US" sz="1200" b="0" i="0" u="none" strike="noStrike" dirty="0">
                        <a:solidFill>
                          <a:srgbClr val="0D0DB3"/>
                        </a:solidFill>
                        <a:effectLst/>
                        <a:latin typeface="Calibri" panose="020F0502020204030204" pitchFamily="34" charset="0"/>
                      </a:endParaRPr>
                    </a:p>
                  </a:txBody>
                  <a:tcPr marL="3810" marR="3810" marT="3810" marB="0" anchor="ctr">
                    <a:solidFill>
                      <a:schemeClr val="accent1">
                        <a:tint val="20000"/>
                        <a:alpha val="0"/>
                      </a:schemeClr>
                    </a:solidFill>
                  </a:tcPr>
                </a:tc>
                <a:tc>
                  <a:txBody>
                    <a:bodyPr/>
                    <a:lstStyle/>
                    <a:p>
                      <a:pPr lvl="0" algn="l" fontAlgn="ctr"/>
                      <a:r>
                        <a:rPr lang="en-US" sz="1200" b="0" i="0" u="none" strike="noStrike" dirty="0">
                          <a:solidFill>
                            <a:srgbClr val="0D0DB3"/>
                          </a:solidFill>
                          <a:effectLst/>
                          <a:latin typeface="Calibri" panose="020F0502020204030204" pitchFamily="34" charset="0"/>
                        </a:rPr>
                        <a:t>713-973-1779</a:t>
                      </a:r>
                    </a:p>
                  </a:txBody>
                  <a:tcPr marL="3810" marR="3810" marT="3810" marB="0" anchor="ctr">
                    <a:solidFill>
                      <a:schemeClr val="accent1">
                        <a:tint val="20000"/>
                        <a:alpha val="0"/>
                      </a:schemeClr>
                    </a:solidFill>
                  </a:tcPr>
                </a:tc>
                <a:tc>
                  <a:txBody>
                    <a:bodyPr/>
                    <a:lstStyle/>
                    <a:p>
                      <a:pPr algn="l" fontAlgn="b"/>
                      <a:endParaRPr lang="en-US" sz="1200" b="0" i="0" u="none" strike="noStrike" dirty="0">
                        <a:solidFill>
                          <a:srgbClr val="0D0DB3"/>
                        </a:solidFill>
                        <a:effectLst/>
                        <a:latin typeface="Calibri" panose="020F0502020204030204" pitchFamily="34" charset="0"/>
                      </a:endParaRPr>
                    </a:p>
                  </a:txBody>
                  <a:tcPr marL="3810" marR="3810" marT="3810" marB="0" anchor="ctr">
                    <a:solidFill>
                      <a:schemeClr val="accent1">
                        <a:tint val="20000"/>
                        <a:alpha val="0"/>
                      </a:schemeClr>
                    </a:solidFill>
                  </a:tcPr>
                </a:tc>
                <a:tc gridSpan="2">
                  <a:txBody>
                    <a:bodyPr/>
                    <a:lstStyle/>
                    <a:p>
                      <a:pPr algn="l" fontAlgn="b"/>
                      <a:endParaRPr lang="en-US" sz="1200" b="0" i="0" u="none" strike="noStrike" dirty="0">
                        <a:solidFill>
                          <a:srgbClr val="0D0DB3"/>
                        </a:solidFill>
                        <a:effectLst/>
                        <a:latin typeface="Calibri" panose="020F0502020204030204" pitchFamily="34" charset="0"/>
                      </a:endParaRPr>
                    </a:p>
                  </a:txBody>
                  <a:tcPr marL="3810" marR="3810" marT="3810" marB="0" anchor="ctr">
                    <a:solidFill>
                      <a:schemeClr val="accent1">
                        <a:tint val="20000"/>
                        <a:alpha val="0"/>
                      </a:schemeClr>
                    </a:solidFill>
                  </a:tcPr>
                </a:tc>
                <a:tc hMerge="1">
                  <a:txBody>
                    <a:bodyPr/>
                    <a:lstStyle/>
                    <a:p>
                      <a:pPr algn="l" fontAlgn="b"/>
                      <a:endParaRPr lang="en-US" sz="1200" b="0" i="0" u="none" strike="noStrike" dirty="0">
                        <a:solidFill>
                          <a:srgbClr val="0D0DB3"/>
                        </a:solidFill>
                        <a:effectLst/>
                        <a:latin typeface="Calibri" panose="020F0502020204030204" pitchFamily="34" charset="0"/>
                      </a:endParaRPr>
                    </a:p>
                  </a:txBody>
                  <a:tcPr marL="3810" marR="3810" marT="3810" marB="0" anchor="ctr">
                    <a:solidFill>
                      <a:schemeClr val="accent1">
                        <a:tint val="20000"/>
                        <a:alpha val="0"/>
                      </a:schemeClr>
                    </a:solidFill>
                  </a:tcPr>
                </a:tc>
                <a:extLst>
                  <a:ext uri="{0D108BD9-81ED-4DB2-BD59-A6C34878D82A}">
                    <a16:rowId xmlns:a16="http://schemas.microsoft.com/office/drawing/2014/main" val="472825269"/>
                  </a:ext>
                </a:extLst>
              </a:tr>
            </a:tbl>
          </a:graphicData>
        </a:graphic>
      </p:graphicFrame>
      <p:sp>
        <p:nvSpPr>
          <p:cNvPr id="12" name="Title 1">
            <a:extLst>
              <a:ext uri="{FF2B5EF4-FFF2-40B4-BE49-F238E27FC236}">
                <a16:creationId xmlns:a16="http://schemas.microsoft.com/office/drawing/2014/main" id="{0A2F2A78-6E9B-4996-9FCC-5D2758BAC0DF}"/>
              </a:ext>
            </a:extLst>
          </p:cNvPr>
          <p:cNvSpPr txBox="1">
            <a:spLocks/>
          </p:cNvSpPr>
          <p:nvPr/>
        </p:nvSpPr>
        <p:spPr>
          <a:xfrm>
            <a:off x="0" y="179173"/>
            <a:ext cx="7866845" cy="92754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800" b="1" dirty="0">
                <a:solidFill>
                  <a:srgbClr val="0D0DB3"/>
                </a:solidFill>
                <a:latin typeface="Agency FB" panose="020B0503020202020204" pitchFamily="34" charset="0"/>
              </a:rPr>
              <a:t>IMPORTANT NUMBERS AT A GLANCE</a:t>
            </a:r>
            <a:endParaRPr lang="en-US" sz="4800" dirty="0">
              <a:solidFill>
                <a:srgbClr val="0D0DB3"/>
              </a:solidFill>
            </a:endParaRPr>
          </a:p>
        </p:txBody>
      </p:sp>
      <p:sp>
        <p:nvSpPr>
          <p:cNvPr id="11" name="TextBox 10">
            <a:extLst>
              <a:ext uri="{FF2B5EF4-FFF2-40B4-BE49-F238E27FC236}">
                <a16:creationId xmlns:a16="http://schemas.microsoft.com/office/drawing/2014/main" id="{CDFC3B07-72B7-45F4-88C8-087AD179AD07}"/>
              </a:ext>
            </a:extLst>
          </p:cNvPr>
          <p:cNvSpPr txBox="1"/>
          <p:nvPr/>
        </p:nvSpPr>
        <p:spPr>
          <a:xfrm>
            <a:off x="0" y="6488668"/>
            <a:ext cx="12192000" cy="338554"/>
          </a:xfrm>
          <a:prstGeom prst="rect">
            <a:avLst/>
          </a:prstGeom>
          <a:noFill/>
        </p:spPr>
        <p:txBody>
          <a:bodyPr wrap="square" rtlCol="0">
            <a:spAutoFit/>
          </a:bodyPr>
          <a:lstStyle/>
          <a:p>
            <a:pPr algn="ctr">
              <a:spcAft>
                <a:spcPts val="600"/>
              </a:spcAft>
            </a:pPr>
            <a:r>
              <a:rPr lang="en-US" sz="1600" b="1" dirty="0">
                <a:solidFill>
                  <a:srgbClr val="0D0DB3"/>
                </a:solidFill>
                <a:latin typeface="Bahnschrift SemiCondensed" panose="020B0502040204020203" pitchFamily="34" charset="0"/>
                <a:cs typeface="Arial" panose="020B0604020202020204" pitchFamily="34" charset="0"/>
              </a:rPr>
              <a:t>1025 CAMPBELL ROAD, HOUSTON, TX 77055 / PHONE: 713-465-8323 / EMAIL: DISPATCH@SPRINGVALLEYTX.COM</a:t>
            </a:r>
          </a:p>
        </p:txBody>
      </p:sp>
      <p:pic>
        <p:nvPicPr>
          <p:cNvPr id="8" name="Picture 7" descr="Logo&#10;&#10;Description automatically generated">
            <a:extLst>
              <a:ext uri="{FF2B5EF4-FFF2-40B4-BE49-F238E27FC236}">
                <a16:creationId xmlns:a16="http://schemas.microsoft.com/office/drawing/2014/main" id="{64D4F247-04AA-418D-ADF1-A30C46736041}"/>
              </a:ext>
            </a:extLst>
          </p:cNvPr>
          <p:cNvPicPr>
            <a:picLocks noChangeAspect="1"/>
          </p:cNvPicPr>
          <p:nvPr/>
        </p:nvPicPr>
        <p:blipFill rotWithShape="1">
          <a:blip r:embed="rId2">
            <a:extLst>
              <a:ext uri="{28A0092B-C50C-407E-A947-70E740481C1C}">
                <a14:useLocalDpi xmlns:a14="http://schemas.microsoft.com/office/drawing/2010/main" val="0"/>
              </a:ext>
            </a:extLst>
          </a:blip>
          <a:srcRect l="23910" t="18362" r="23914" b="18362"/>
          <a:stretch/>
        </p:blipFill>
        <p:spPr>
          <a:xfrm>
            <a:off x="9789211" y="325368"/>
            <a:ext cx="2205559" cy="2665050"/>
          </a:xfrm>
          <a:prstGeom prst="rect">
            <a:avLst/>
          </a:prstGeom>
        </p:spPr>
      </p:pic>
      <p:sp>
        <p:nvSpPr>
          <p:cNvPr id="9" name="TextBox 8">
            <a:extLst>
              <a:ext uri="{FF2B5EF4-FFF2-40B4-BE49-F238E27FC236}">
                <a16:creationId xmlns:a16="http://schemas.microsoft.com/office/drawing/2014/main" id="{0DEA87C5-D75F-4441-A3B5-0A468EC60079}"/>
              </a:ext>
            </a:extLst>
          </p:cNvPr>
          <p:cNvSpPr txBox="1"/>
          <p:nvPr/>
        </p:nvSpPr>
        <p:spPr>
          <a:xfrm>
            <a:off x="9742062" y="3136612"/>
            <a:ext cx="2299855" cy="584775"/>
          </a:xfrm>
          <a:prstGeom prst="rect">
            <a:avLst/>
          </a:prstGeom>
          <a:noFill/>
        </p:spPr>
        <p:txBody>
          <a:bodyPr wrap="square">
            <a:spAutoFit/>
          </a:bodyPr>
          <a:lstStyle/>
          <a:p>
            <a:pPr algn="ctr"/>
            <a:r>
              <a:rPr lang="en-US" sz="1600" b="1" dirty="0">
                <a:ln w="0">
                  <a:solidFill>
                    <a:schemeClr val="tx1">
                      <a:alpha val="61000"/>
                    </a:schemeClr>
                  </a:solidFill>
                </a:ln>
                <a:solidFill>
                  <a:srgbClr val="0D0DB3"/>
                </a:solidFill>
                <a:latin typeface="Britannic Bold" panose="020B0903060703020204" pitchFamily="34" charset="0"/>
                <a:cs typeface="Aharoni" panose="02010803020104030203" pitchFamily="2" charset="-79"/>
              </a:rPr>
              <a:t>COMMUNITY MATTERS.</a:t>
            </a:r>
          </a:p>
          <a:p>
            <a:pPr algn="ctr"/>
            <a:r>
              <a:rPr lang="en-US" sz="1600" b="1" dirty="0">
                <a:ln w="0">
                  <a:solidFill>
                    <a:schemeClr val="tx1">
                      <a:alpha val="61000"/>
                    </a:schemeClr>
                  </a:solidFill>
                </a:ln>
                <a:solidFill>
                  <a:srgbClr val="0D0DB3"/>
                </a:solidFill>
                <a:latin typeface="Britannic Bold" panose="020B0903060703020204" pitchFamily="34" charset="0"/>
                <a:cs typeface="Aharoni" panose="02010803020104030203" pitchFamily="2" charset="-79"/>
              </a:rPr>
              <a:t>  WE ARE A TEAM.</a:t>
            </a:r>
          </a:p>
        </p:txBody>
      </p:sp>
    </p:spTree>
    <p:extLst>
      <p:ext uri="{BB962C8B-B14F-4D97-AF65-F5344CB8AC3E}">
        <p14:creationId xmlns:p14="http://schemas.microsoft.com/office/powerpoint/2010/main" val="3868625686"/>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1000">
              <a:schemeClr val="accent1">
                <a:lumMod val="5000"/>
                <a:lumOff val="95000"/>
              </a:schemeClr>
            </a:gs>
            <a:gs pos="100000">
              <a:srgbClr val="0D0DB3"/>
            </a:gs>
            <a:gs pos="83000">
              <a:schemeClr val="accent1">
                <a:lumMod val="45000"/>
                <a:lumOff val="55000"/>
              </a:schemeClr>
            </a:gs>
            <a:gs pos="100000">
              <a:schemeClr val="accent1">
                <a:lumMod val="30000"/>
                <a:lumOff val="70000"/>
              </a:schemeClr>
            </a:gs>
          </a:gsLst>
          <a:lin ang="1200000" scaled="0"/>
        </a:gradFill>
        <a:effectLst/>
      </p:bgPr>
    </p:bg>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itle 1">
            <a:extLst>
              <a:ext uri="{FF2B5EF4-FFF2-40B4-BE49-F238E27FC236}">
                <a16:creationId xmlns:a16="http://schemas.microsoft.com/office/drawing/2014/main" id="{0C0CC2A9-D406-4361-9FB3-571F6E75B745}"/>
              </a:ext>
            </a:extLst>
          </p:cNvPr>
          <p:cNvSpPr txBox="1">
            <a:spLocks/>
          </p:cNvSpPr>
          <p:nvPr/>
        </p:nvSpPr>
        <p:spPr>
          <a:xfrm>
            <a:off x="1" y="145238"/>
            <a:ext cx="7065818" cy="80358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800" b="1" dirty="0">
                <a:solidFill>
                  <a:srgbClr val="0D0DB3"/>
                </a:solidFill>
                <a:latin typeface="Agency FB" panose="020B0503020202020204" pitchFamily="34" charset="0"/>
              </a:rPr>
              <a:t>INTRODUCTION</a:t>
            </a:r>
          </a:p>
        </p:txBody>
      </p:sp>
      <p:sp>
        <p:nvSpPr>
          <p:cNvPr id="8" name="TextBox 7">
            <a:extLst>
              <a:ext uri="{FF2B5EF4-FFF2-40B4-BE49-F238E27FC236}">
                <a16:creationId xmlns:a16="http://schemas.microsoft.com/office/drawing/2014/main" id="{E37B3B8D-5785-4320-AF6F-DF1D4EBCB9E2}"/>
              </a:ext>
            </a:extLst>
          </p:cNvPr>
          <p:cNvSpPr txBox="1"/>
          <p:nvPr/>
        </p:nvSpPr>
        <p:spPr>
          <a:xfrm>
            <a:off x="246201" y="1294494"/>
            <a:ext cx="8327431" cy="5259581"/>
          </a:xfrm>
          <a:prstGeom prst="rect">
            <a:avLst/>
          </a:prstGeom>
          <a:noFill/>
        </p:spPr>
        <p:txBody>
          <a:bodyPr wrap="square">
            <a:spAutoFit/>
          </a:bodyPr>
          <a:lstStyle/>
          <a:p>
            <a:pPr marL="0" marR="0">
              <a:lnSpc>
                <a:spcPct val="107000"/>
              </a:lnSpc>
              <a:spcBef>
                <a:spcPts val="0"/>
              </a:spcBef>
              <a:spcAft>
                <a:spcPts val="800"/>
              </a:spcAft>
            </a:pPr>
            <a:r>
              <a:rPr lang="en-US" sz="1600" b="1" i="1" dirty="0">
                <a:solidFill>
                  <a:srgbClr val="0D0DB3"/>
                </a:solidFill>
                <a:effectLst/>
                <a:latin typeface="Calibri" panose="020F0502020204030204" pitchFamily="34" charset="0"/>
                <a:ea typeface="Calibri" panose="020F0502020204030204" pitchFamily="34" charset="0"/>
                <a:cs typeface="Times New Roman" panose="02020603050405020304" pitchFamily="18" charset="0"/>
              </a:rPr>
              <a:t>Hilshire Village Residents,</a:t>
            </a:r>
          </a:p>
          <a:p>
            <a:r>
              <a:rPr lang="en-US" sz="1600" dirty="0">
                <a:solidFill>
                  <a:srgbClr val="0D0DB3"/>
                </a:solidFill>
              </a:rPr>
              <a:t>Happy 250th Birthday America! </a:t>
            </a:r>
          </a:p>
          <a:p>
            <a:br>
              <a:rPr lang="en-US" sz="1600" dirty="0">
                <a:solidFill>
                  <a:srgbClr val="0D0DB3"/>
                </a:solidFill>
              </a:rPr>
            </a:br>
            <a:r>
              <a:rPr lang="en-US" sz="1600" dirty="0">
                <a:solidFill>
                  <a:srgbClr val="0D0DB3"/>
                </a:solidFill>
              </a:rPr>
              <a:t>On July 4, 1776, the Declaration of Independence was officially implemented, marking the birth of the United States of America.  As you celebrate Independence Day with family, friends, food, and fireworks, we encourage you to reflect on the inception of our country and its core values.</a:t>
            </a:r>
          </a:p>
          <a:p>
            <a:endParaRPr lang="en-US" sz="1600" dirty="0">
              <a:solidFill>
                <a:srgbClr val="0D0DB3"/>
              </a:solidFill>
            </a:endParaRPr>
          </a:p>
          <a:p>
            <a:endParaRPr lang="en-US" sz="1600" dirty="0">
              <a:solidFill>
                <a:srgbClr val="0D0DB3"/>
              </a:solidFill>
            </a:endParaRPr>
          </a:p>
          <a:p>
            <a:pPr marL="0" marR="0">
              <a:lnSpc>
                <a:spcPct val="107000"/>
              </a:lnSpc>
              <a:spcBef>
                <a:spcPts val="0"/>
              </a:spcBef>
              <a:spcAft>
                <a:spcPts val="800"/>
              </a:spcAft>
            </a:pPr>
            <a:r>
              <a:rPr lang="en-US" sz="1600" b="1" i="1" dirty="0">
                <a:solidFill>
                  <a:srgbClr val="0D0DB3"/>
                </a:solidFill>
                <a:latin typeface="Calibri" panose="020F0502020204030204" pitchFamily="34" charset="0"/>
                <a:ea typeface="Calibri" panose="020F0502020204030204" pitchFamily="34" charset="0"/>
                <a:cs typeface="Times New Roman" panose="02020603050405020304" pitchFamily="18" charset="0"/>
              </a:rPr>
              <a:t>KEEP IN MIND:</a:t>
            </a:r>
          </a:p>
          <a:p>
            <a:pPr marL="742950" lvl="1" indent="-285750">
              <a:lnSpc>
                <a:spcPct val="107000"/>
              </a:lnSpc>
              <a:spcAft>
                <a:spcPts val="800"/>
              </a:spcAft>
              <a:buFont typeface="Wingdings" panose="05000000000000000000" pitchFamily="2" charset="2"/>
              <a:buChar char="Ø"/>
            </a:pPr>
            <a:r>
              <a:rPr lang="en-US" sz="1600" dirty="0">
                <a:solidFill>
                  <a:srgbClr val="0D0DB3"/>
                </a:solidFill>
              </a:rPr>
              <a:t>Fireworks are not permitted within the city limits of Hilshire Village.</a:t>
            </a:r>
          </a:p>
          <a:p>
            <a:pPr marL="742950" lvl="1" indent="-285750">
              <a:lnSpc>
                <a:spcPct val="107000"/>
              </a:lnSpc>
              <a:spcAft>
                <a:spcPts val="800"/>
              </a:spcAft>
              <a:buFont typeface="Wingdings" panose="05000000000000000000" pitchFamily="2" charset="2"/>
              <a:buChar char="Ø"/>
            </a:pPr>
            <a:r>
              <a:rPr lang="en-US" sz="1600" dirty="0">
                <a:solidFill>
                  <a:srgbClr val="0D0DB3"/>
                </a:solidFill>
              </a:rPr>
              <a:t>Lock your vehicle when it is unoccupied.</a:t>
            </a:r>
          </a:p>
          <a:p>
            <a:pPr marL="742950" lvl="1" indent="-285750">
              <a:lnSpc>
                <a:spcPct val="107000"/>
              </a:lnSpc>
              <a:spcAft>
                <a:spcPts val="800"/>
              </a:spcAft>
              <a:buFont typeface="Wingdings" panose="05000000000000000000" pitchFamily="2" charset="2"/>
              <a:buChar char="Ø"/>
            </a:pPr>
            <a:r>
              <a:rPr lang="en-US" sz="1600" dirty="0">
                <a:solidFill>
                  <a:srgbClr val="0D0DB3"/>
                </a:solidFill>
              </a:rPr>
              <a:t>Be sure to lock all doors and windows in your home, when you are not on the premises.</a:t>
            </a:r>
          </a:p>
          <a:p>
            <a:pPr>
              <a:lnSpc>
                <a:spcPct val="107000"/>
              </a:lnSpc>
              <a:spcAft>
                <a:spcPts val="800"/>
              </a:spcAft>
            </a:pPr>
            <a:endParaRPr lang="en-US" sz="1600" dirty="0">
              <a:solidFill>
                <a:srgbClr val="0D0DB3"/>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600" dirty="0">
                <a:solidFill>
                  <a:srgbClr val="0D0DB3"/>
                </a:solidFill>
                <a:latin typeface="Calibri" panose="020F0502020204030204" pitchFamily="34" charset="0"/>
                <a:ea typeface="Calibri" panose="020F0502020204030204" pitchFamily="34" charset="0"/>
                <a:cs typeface="Times New Roman" panose="02020603050405020304" pitchFamily="18" charset="0"/>
              </a:rPr>
              <a:t>Remember we are always here if you need us!</a:t>
            </a:r>
          </a:p>
          <a:p>
            <a:pPr>
              <a:lnSpc>
                <a:spcPct val="107000"/>
              </a:lnSpc>
              <a:spcAft>
                <a:spcPts val="800"/>
              </a:spcAft>
            </a:pPr>
            <a:endParaRPr lang="en-US" sz="1600" dirty="0">
              <a:solidFill>
                <a:srgbClr val="0D0DB3"/>
              </a:solidFill>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600" b="1" i="1" dirty="0">
                <a:solidFill>
                  <a:srgbClr val="0D0DB3"/>
                </a:solidFill>
                <a:effectLst/>
                <a:latin typeface="Calibri" panose="020F0502020204030204" pitchFamily="34" charset="0"/>
                <a:ea typeface="Calibri" panose="020F0502020204030204" pitchFamily="34" charset="0"/>
                <a:cs typeface="Times New Roman" panose="02020603050405020304" pitchFamily="18" charset="0"/>
              </a:rPr>
              <a:t>Sincerely,</a:t>
            </a:r>
          </a:p>
          <a:p>
            <a:pPr marL="0" marR="0">
              <a:lnSpc>
                <a:spcPct val="107000"/>
              </a:lnSpc>
              <a:spcBef>
                <a:spcPts val="0"/>
              </a:spcBef>
              <a:spcAft>
                <a:spcPts val="0"/>
              </a:spcAft>
            </a:pPr>
            <a:r>
              <a:rPr lang="en-US" sz="1600" b="1" i="1" dirty="0">
                <a:solidFill>
                  <a:srgbClr val="0D0DB3"/>
                </a:solidFill>
                <a:effectLst/>
                <a:latin typeface="Calibri" panose="020F0502020204030204" pitchFamily="34" charset="0"/>
                <a:ea typeface="Calibri" panose="020F0502020204030204" pitchFamily="34" charset="0"/>
                <a:cs typeface="Times New Roman" panose="02020603050405020304" pitchFamily="18" charset="0"/>
              </a:rPr>
              <a:t>Chief M. Schulze</a:t>
            </a:r>
          </a:p>
        </p:txBody>
      </p:sp>
      <p:pic>
        <p:nvPicPr>
          <p:cNvPr id="15" name="Picture 14" descr="Logo&#10;&#10;Description automatically generated">
            <a:extLst>
              <a:ext uri="{FF2B5EF4-FFF2-40B4-BE49-F238E27FC236}">
                <a16:creationId xmlns:a16="http://schemas.microsoft.com/office/drawing/2014/main" id="{980B249F-8FBB-4C2D-8465-35D5645272CD}"/>
              </a:ext>
            </a:extLst>
          </p:cNvPr>
          <p:cNvPicPr>
            <a:picLocks noChangeAspect="1"/>
          </p:cNvPicPr>
          <p:nvPr/>
        </p:nvPicPr>
        <p:blipFill rotWithShape="1">
          <a:blip r:embed="rId2">
            <a:extLst>
              <a:ext uri="{28A0092B-C50C-407E-A947-70E740481C1C}">
                <a14:useLocalDpi xmlns:a14="http://schemas.microsoft.com/office/drawing/2010/main" val="0"/>
              </a:ext>
            </a:extLst>
          </a:blip>
          <a:srcRect l="23910" t="18362" r="23914" b="18362"/>
          <a:stretch/>
        </p:blipFill>
        <p:spPr>
          <a:xfrm>
            <a:off x="9556455" y="363877"/>
            <a:ext cx="2205559" cy="2665050"/>
          </a:xfrm>
          <a:prstGeom prst="rect">
            <a:avLst/>
          </a:prstGeom>
        </p:spPr>
      </p:pic>
      <p:sp>
        <p:nvSpPr>
          <p:cNvPr id="7" name="TextBox 6">
            <a:extLst>
              <a:ext uri="{FF2B5EF4-FFF2-40B4-BE49-F238E27FC236}">
                <a16:creationId xmlns:a16="http://schemas.microsoft.com/office/drawing/2014/main" id="{CDFC3B07-72B7-45F4-88C8-087AD179AD07}"/>
              </a:ext>
            </a:extLst>
          </p:cNvPr>
          <p:cNvSpPr txBox="1"/>
          <p:nvPr/>
        </p:nvSpPr>
        <p:spPr>
          <a:xfrm>
            <a:off x="5763491" y="6146784"/>
            <a:ext cx="6428509" cy="600164"/>
          </a:xfrm>
          <a:prstGeom prst="rect">
            <a:avLst/>
          </a:prstGeom>
          <a:noFill/>
        </p:spPr>
        <p:txBody>
          <a:bodyPr wrap="square" rtlCol="0">
            <a:spAutoFit/>
          </a:bodyPr>
          <a:lstStyle/>
          <a:p>
            <a:pPr algn="ctr">
              <a:spcAft>
                <a:spcPts val="600"/>
              </a:spcAft>
            </a:pPr>
            <a:r>
              <a:rPr lang="en-US" sz="1400" b="1" dirty="0">
                <a:solidFill>
                  <a:srgbClr val="0D0DB3"/>
                </a:solidFill>
                <a:latin typeface="Bahnschrift SemiCondensed" panose="020B0502040204020203" pitchFamily="34" charset="0"/>
                <a:cs typeface="Arial" panose="020B0604020202020204" pitchFamily="34" charset="0"/>
              </a:rPr>
              <a:t>1025 CAMPBELL ROAD, HOUSTON, TX 77055  </a:t>
            </a:r>
          </a:p>
          <a:p>
            <a:pPr algn="ctr">
              <a:spcAft>
                <a:spcPts val="600"/>
              </a:spcAft>
            </a:pPr>
            <a:r>
              <a:rPr lang="en-US" sz="1400" b="1" dirty="0">
                <a:solidFill>
                  <a:srgbClr val="0D0DB3"/>
                </a:solidFill>
                <a:latin typeface="Bahnschrift SemiCondensed" panose="020B0502040204020203" pitchFamily="34" charset="0"/>
                <a:cs typeface="Arial" panose="020B0604020202020204" pitchFamily="34" charset="0"/>
              </a:rPr>
              <a:t>PHONE: 713-465-8323 / EMAIL: DISPATCH@SPRINGVALLEYTX.COM</a:t>
            </a:r>
          </a:p>
        </p:txBody>
      </p:sp>
    </p:spTree>
    <p:extLst>
      <p:ext uri="{BB962C8B-B14F-4D97-AF65-F5344CB8AC3E}">
        <p14:creationId xmlns:p14="http://schemas.microsoft.com/office/powerpoint/2010/main" val="2927073544"/>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1000">
              <a:schemeClr val="accent1">
                <a:lumMod val="5000"/>
                <a:lumOff val="95000"/>
              </a:schemeClr>
            </a:gs>
            <a:gs pos="100000">
              <a:srgbClr val="0D0DB3"/>
            </a:gs>
            <a:gs pos="83000">
              <a:schemeClr val="accent1">
                <a:lumMod val="45000"/>
                <a:lumOff val="55000"/>
              </a:schemeClr>
            </a:gs>
            <a:gs pos="100000">
              <a:schemeClr val="accent1">
                <a:lumMod val="30000"/>
                <a:lumOff val="70000"/>
              </a:schemeClr>
            </a:gs>
          </a:gsLst>
          <a:lin ang="1200000" scaled="0"/>
        </a:gradFill>
        <a:effectLst/>
      </p:bgPr>
    </p:bg>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CDFC3B07-72B7-45F4-88C8-087AD179AD07}"/>
              </a:ext>
            </a:extLst>
          </p:cNvPr>
          <p:cNvSpPr txBox="1"/>
          <p:nvPr/>
        </p:nvSpPr>
        <p:spPr>
          <a:xfrm>
            <a:off x="0" y="6488668"/>
            <a:ext cx="1219200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600" b="1" i="0" u="none" strike="noStrike" kern="1200" cap="none" spc="0" normalizeH="0" baseline="0" noProof="0" dirty="0">
                <a:ln>
                  <a:noFill/>
                </a:ln>
                <a:solidFill>
                  <a:srgbClr val="0D0DB3"/>
                </a:solidFill>
                <a:effectLst/>
                <a:uLnTx/>
                <a:uFillTx/>
                <a:latin typeface="Bahnschrift SemiCondensed" panose="020B0502040204020203" pitchFamily="34" charset="0"/>
                <a:ea typeface="+mn-ea"/>
                <a:cs typeface="Arial" panose="020B0604020202020204" pitchFamily="34" charset="0"/>
              </a:rPr>
              <a:t>1025 CAMPBELL ROAD,  HOUSTON, TX 77055 / PHONE: 713-465-8323 / EMAIL: DISPATCH@SPRINGVALLEYTX.COM</a:t>
            </a:r>
          </a:p>
        </p:txBody>
      </p:sp>
      <p:pic>
        <p:nvPicPr>
          <p:cNvPr id="8" name="Picture 7" descr="Logo&#10;&#10;Description automatically generated">
            <a:extLst>
              <a:ext uri="{FF2B5EF4-FFF2-40B4-BE49-F238E27FC236}">
                <a16:creationId xmlns:a16="http://schemas.microsoft.com/office/drawing/2014/main" id="{64D4F247-04AA-418D-ADF1-A30C46736041}"/>
              </a:ext>
            </a:extLst>
          </p:cNvPr>
          <p:cNvPicPr>
            <a:picLocks noChangeAspect="1"/>
          </p:cNvPicPr>
          <p:nvPr/>
        </p:nvPicPr>
        <p:blipFill rotWithShape="1">
          <a:blip r:embed="rId2">
            <a:extLst>
              <a:ext uri="{28A0092B-C50C-407E-A947-70E740481C1C}">
                <a14:useLocalDpi xmlns:a14="http://schemas.microsoft.com/office/drawing/2010/main" val="0"/>
              </a:ext>
            </a:extLst>
          </a:blip>
          <a:srcRect l="23910" t="18362" r="23914" b="18362"/>
          <a:stretch/>
        </p:blipFill>
        <p:spPr>
          <a:xfrm>
            <a:off x="7744081" y="381999"/>
            <a:ext cx="1943488" cy="2348381"/>
          </a:xfrm>
          <a:prstGeom prst="rect">
            <a:avLst/>
          </a:prstGeom>
        </p:spPr>
      </p:pic>
      <p:sp>
        <p:nvSpPr>
          <p:cNvPr id="10" name="TextBox 9">
            <a:extLst>
              <a:ext uri="{FF2B5EF4-FFF2-40B4-BE49-F238E27FC236}">
                <a16:creationId xmlns:a16="http://schemas.microsoft.com/office/drawing/2014/main" id="{0DEA87C5-D75F-4441-A3B5-0A468EC60079}"/>
              </a:ext>
            </a:extLst>
          </p:cNvPr>
          <p:cNvSpPr txBox="1"/>
          <p:nvPr/>
        </p:nvSpPr>
        <p:spPr>
          <a:xfrm>
            <a:off x="9690026" y="1375999"/>
            <a:ext cx="2299855"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w="0">
                  <a:solidFill>
                    <a:prstClr val="white">
                      <a:alpha val="61000"/>
                    </a:prstClr>
                  </a:solidFill>
                </a:ln>
                <a:solidFill>
                  <a:srgbClr val="0D0DB3"/>
                </a:solidFill>
                <a:effectLst/>
                <a:uLnTx/>
                <a:uFillTx/>
                <a:latin typeface="Britannic Bold" panose="020B0903060703020204" pitchFamily="34" charset="0"/>
                <a:ea typeface="+mn-ea"/>
                <a:cs typeface="Aharoni" panose="02010803020104030203" pitchFamily="2" charset="-79"/>
              </a:rPr>
              <a:t>COMMUNITY MATTERS.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w="0">
                  <a:solidFill>
                    <a:prstClr val="white">
                      <a:alpha val="61000"/>
                    </a:prstClr>
                  </a:solidFill>
                </a:ln>
                <a:solidFill>
                  <a:srgbClr val="0D0DB3"/>
                </a:solidFill>
                <a:effectLst/>
                <a:uLnTx/>
                <a:uFillTx/>
                <a:latin typeface="Britannic Bold" panose="020B0903060703020204" pitchFamily="34" charset="0"/>
                <a:ea typeface="+mn-ea"/>
                <a:cs typeface="Aharoni" panose="02010803020104030203" pitchFamily="2" charset="-79"/>
              </a:rPr>
              <a:t>  WE ARE A TEAM.</a:t>
            </a:r>
          </a:p>
        </p:txBody>
      </p:sp>
      <p:sp>
        <p:nvSpPr>
          <p:cNvPr id="3" name="Title 1">
            <a:extLst>
              <a:ext uri="{FF2B5EF4-FFF2-40B4-BE49-F238E27FC236}">
                <a16:creationId xmlns:a16="http://schemas.microsoft.com/office/drawing/2014/main" id="{21118B29-1AF4-B193-C913-6DF9356DFB0B}"/>
              </a:ext>
            </a:extLst>
          </p:cNvPr>
          <p:cNvSpPr txBox="1">
            <a:spLocks/>
          </p:cNvSpPr>
          <p:nvPr/>
        </p:nvSpPr>
        <p:spPr>
          <a:xfrm>
            <a:off x="0" y="22284"/>
            <a:ext cx="7188052" cy="80358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4800" b="1" dirty="0">
                <a:solidFill>
                  <a:srgbClr val="0D0DB3"/>
                </a:solidFill>
                <a:latin typeface="Agency FB" panose="020B0503020202020204" pitchFamily="34" charset="0"/>
              </a:rPr>
              <a:t>JULY</a:t>
            </a:r>
            <a:r>
              <a:rPr kumimoji="0" lang="en-US" sz="4800" b="1" i="0" u="none" strike="noStrike" kern="1200" cap="none" spc="0" normalizeH="0" baseline="0" noProof="0" dirty="0">
                <a:ln>
                  <a:noFill/>
                </a:ln>
                <a:solidFill>
                  <a:srgbClr val="0D0DB3"/>
                </a:solidFill>
                <a:effectLst/>
                <a:uLnTx/>
                <a:uFillTx/>
                <a:latin typeface="Agency FB" panose="020B0503020202020204" pitchFamily="34" charset="0"/>
                <a:ea typeface="+mj-ea"/>
                <a:cs typeface="+mj-cs"/>
              </a:rPr>
              <a:t> 2026</a:t>
            </a:r>
          </a:p>
        </p:txBody>
      </p:sp>
      <p:graphicFrame>
        <p:nvGraphicFramePr>
          <p:cNvPr id="4" name="Table 4">
            <a:extLst>
              <a:ext uri="{FF2B5EF4-FFF2-40B4-BE49-F238E27FC236}">
                <a16:creationId xmlns:a16="http://schemas.microsoft.com/office/drawing/2014/main" id="{3C74CA38-5C16-E46E-4E11-A1D3697A6686}"/>
              </a:ext>
            </a:extLst>
          </p:cNvPr>
          <p:cNvGraphicFramePr>
            <a:graphicFrameLocks noGrp="1"/>
          </p:cNvGraphicFramePr>
          <p:nvPr>
            <p:extLst>
              <p:ext uri="{D42A27DB-BD31-4B8C-83A1-F6EECF244321}">
                <p14:modId xmlns:p14="http://schemas.microsoft.com/office/powerpoint/2010/main" val="521857823"/>
              </p:ext>
            </p:extLst>
          </p:nvPr>
        </p:nvGraphicFramePr>
        <p:xfrm>
          <a:off x="276943" y="971550"/>
          <a:ext cx="7225293" cy="1838326"/>
        </p:xfrm>
        <a:graphic>
          <a:graphicData uri="http://schemas.openxmlformats.org/drawingml/2006/table">
            <a:tbl>
              <a:tblPr firstRow="1" bandRow="1">
                <a:effectLst>
                  <a:outerShdw blurRad="50800" dist="38100" dir="2700000" sx="102000" sy="102000" algn="tl" rotWithShape="0">
                    <a:srgbClr val="0D0DB3">
                      <a:alpha val="40000"/>
                    </a:srgbClr>
                  </a:outerShdw>
                </a:effectLst>
                <a:tableStyleId>{5C22544A-7EE6-4342-B048-85BDC9FD1C3A}</a:tableStyleId>
              </a:tblPr>
              <a:tblGrid>
                <a:gridCol w="1925892">
                  <a:extLst>
                    <a:ext uri="{9D8B030D-6E8A-4147-A177-3AD203B41FA5}">
                      <a16:colId xmlns:a16="http://schemas.microsoft.com/office/drawing/2014/main" val="1397268744"/>
                    </a:ext>
                  </a:extLst>
                </a:gridCol>
                <a:gridCol w="1382029">
                  <a:extLst>
                    <a:ext uri="{9D8B030D-6E8A-4147-A177-3AD203B41FA5}">
                      <a16:colId xmlns:a16="http://schemas.microsoft.com/office/drawing/2014/main" val="1552433659"/>
                    </a:ext>
                  </a:extLst>
                </a:gridCol>
                <a:gridCol w="3917372">
                  <a:extLst>
                    <a:ext uri="{9D8B030D-6E8A-4147-A177-3AD203B41FA5}">
                      <a16:colId xmlns:a16="http://schemas.microsoft.com/office/drawing/2014/main" val="1207219125"/>
                    </a:ext>
                  </a:extLst>
                </a:gridCol>
              </a:tblGrid>
              <a:tr h="556544">
                <a:tc>
                  <a:txBody>
                    <a:bodyPr/>
                    <a:lstStyle/>
                    <a:p>
                      <a:r>
                        <a:rPr lang="en-US" sz="1800" dirty="0"/>
                        <a:t>DATE</a:t>
                      </a:r>
                    </a:p>
                  </a:txBody>
                  <a:tcPr/>
                </a:tc>
                <a:tc>
                  <a:txBody>
                    <a:bodyPr/>
                    <a:lstStyle/>
                    <a:p>
                      <a:r>
                        <a:rPr lang="en-US" sz="1800" dirty="0"/>
                        <a:t>DAY</a:t>
                      </a:r>
                    </a:p>
                  </a:txBody>
                  <a:tcPr/>
                </a:tc>
                <a:tc>
                  <a:txBody>
                    <a:bodyPr/>
                    <a:lstStyle/>
                    <a:p>
                      <a:r>
                        <a:rPr lang="en-US" sz="1800" dirty="0"/>
                        <a:t>SPECIAL DAYS FOR THIS MONTH</a:t>
                      </a:r>
                    </a:p>
                  </a:txBody>
                  <a:tcPr/>
                </a:tc>
                <a:extLst>
                  <a:ext uri="{0D108BD9-81ED-4DB2-BD59-A6C34878D82A}">
                    <a16:rowId xmlns:a16="http://schemas.microsoft.com/office/drawing/2014/main" val="428448014"/>
                  </a:ext>
                </a:extLst>
              </a:tr>
              <a:tr h="640891">
                <a:tc>
                  <a:txBody>
                    <a:bodyPr/>
                    <a:lstStyle/>
                    <a:p>
                      <a:pPr algn="l"/>
                      <a:r>
                        <a:rPr lang="en-US" sz="1500" dirty="0">
                          <a:solidFill>
                            <a:srgbClr val="0D0DB3"/>
                          </a:solidFill>
                        </a:rPr>
                        <a:t>07-03-2026</a:t>
                      </a:r>
                    </a:p>
                  </a:txBody>
                  <a:tcPr anchor="ctr"/>
                </a:tc>
                <a:tc>
                  <a:txBody>
                    <a:bodyPr/>
                    <a:lstStyle/>
                    <a:p>
                      <a:pPr algn="l"/>
                      <a:r>
                        <a:rPr lang="en-US" sz="1600" dirty="0">
                          <a:solidFill>
                            <a:srgbClr val="0D0DB3"/>
                          </a:solidFill>
                        </a:rPr>
                        <a:t>FRIDAY</a:t>
                      </a:r>
                    </a:p>
                  </a:txBody>
                  <a:tcPr anchor="ctr"/>
                </a:tc>
                <a:tc>
                  <a:txBody>
                    <a:bodyPr/>
                    <a:lstStyle/>
                    <a:p>
                      <a:pPr algn="l"/>
                      <a:r>
                        <a:rPr lang="en-US" sz="1600" b="1" dirty="0">
                          <a:solidFill>
                            <a:srgbClr val="0D0DB3"/>
                          </a:solidFill>
                        </a:rPr>
                        <a:t>CITY HALL CLOSED</a:t>
                      </a:r>
                    </a:p>
                  </a:txBody>
                  <a:tcPr anchor="ctr"/>
                </a:tc>
                <a:extLst>
                  <a:ext uri="{0D108BD9-81ED-4DB2-BD59-A6C34878D82A}">
                    <a16:rowId xmlns:a16="http://schemas.microsoft.com/office/drawing/2014/main" val="1136235816"/>
                  </a:ext>
                </a:extLst>
              </a:tr>
              <a:tr h="640891">
                <a:tc>
                  <a:txBody>
                    <a:bodyPr/>
                    <a:lstStyle/>
                    <a:p>
                      <a:pPr algn="l"/>
                      <a:r>
                        <a:rPr lang="en-US" sz="1500" dirty="0">
                          <a:solidFill>
                            <a:srgbClr val="0D0DB3"/>
                          </a:solidFill>
                        </a:rPr>
                        <a:t>07-04-2026</a:t>
                      </a:r>
                    </a:p>
                  </a:txBody>
                  <a:tcPr anchor="ctr"/>
                </a:tc>
                <a:tc>
                  <a:txBody>
                    <a:bodyPr/>
                    <a:lstStyle/>
                    <a:p>
                      <a:pPr algn="l"/>
                      <a:r>
                        <a:rPr lang="en-US" sz="1600" dirty="0">
                          <a:solidFill>
                            <a:srgbClr val="0D0DB3"/>
                          </a:solidFill>
                        </a:rPr>
                        <a:t>SATURDAY</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srgbClr val="0D0DB3"/>
                          </a:solidFill>
                        </a:rPr>
                        <a:t>FOURTH OF JULY</a:t>
                      </a:r>
                    </a:p>
                  </a:txBody>
                  <a:tcPr anchor="ctr"/>
                </a:tc>
                <a:extLst>
                  <a:ext uri="{0D108BD9-81ED-4DB2-BD59-A6C34878D82A}">
                    <a16:rowId xmlns:a16="http://schemas.microsoft.com/office/drawing/2014/main" val="975307933"/>
                  </a:ext>
                </a:extLst>
              </a:tr>
            </a:tbl>
          </a:graphicData>
        </a:graphic>
      </p:graphicFrame>
      <p:pic>
        <p:nvPicPr>
          <p:cNvPr id="2" name="Picture 1" descr="A picture containing text, red, colorful">
            <a:extLst>
              <a:ext uri="{FF2B5EF4-FFF2-40B4-BE49-F238E27FC236}">
                <a16:creationId xmlns:a16="http://schemas.microsoft.com/office/drawing/2014/main" id="{6D6DF9A6-679F-8CB7-CAD4-3F428D69AD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7913" y="3781426"/>
            <a:ext cx="5140211" cy="2493524"/>
          </a:xfrm>
          <a:prstGeom prst="rect">
            <a:avLst/>
          </a:prstGeom>
        </p:spPr>
      </p:pic>
      <p:pic>
        <p:nvPicPr>
          <p:cNvPr id="12" name="Picture 11">
            <a:extLst>
              <a:ext uri="{FF2B5EF4-FFF2-40B4-BE49-F238E27FC236}">
                <a16:creationId xmlns:a16="http://schemas.microsoft.com/office/drawing/2014/main" id="{24B25A0E-7AA2-F2DF-C68C-B88B4AF9C4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04066" y="2809876"/>
            <a:ext cx="3583078" cy="3591112"/>
          </a:xfrm>
          <a:prstGeom prst="rect">
            <a:avLst/>
          </a:prstGeom>
        </p:spPr>
      </p:pic>
    </p:spTree>
    <p:extLst>
      <p:ext uri="{BB962C8B-B14F-4D97-AF65-F5344CB8AC3E}">
        <p14:creationId xmlns:p14="http://schemas.microsoft.com/office/powerpoint/2010/main" val="4203645629"/>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1000">
              <a:schemeClr val="accent1">
                <a:lumMod val="5000"/>
                <a:lumOff val="95000"/>
              </a:schemeClr>
            </a:gs>
            <a:gs pos="100000">
              <a:srgbClr val="0D0DB3"/>
            </a:gs>
            <a:gs pos="72000">
              <a:schemeClr val="accent1">
                <a:lumMod val="45000"/>
                <a:lumOff val="55000"/>
              </a:schemeClr>
            </a:gs>
            <a:gs pos="100000">
              <a:schemeClr val="accent1">
                <a:lumMod val="30000"/>
                <a:lumOff val="70000"/>
              </a:schemeClr>
            </a:gs>
          </a:gsLst>
          <a:lin ang="1200000" scaled="0"/>
        </a:gradFill>
        <a:effectLst/>
      </p:bgPr>
    </p:bg>
    <p:spTree>
      <p:nvGrpSpPr>
        <p:cNvPr id="1" name="">
          <a:extLst>
            <a:ext uri="{FF2B5EF4-FFF2-40B4-BE49-F238E27FC236}">
              <a16:creationId xmlns:a16="http://schemas.microsoft.com/office/drawing/2014/main" id="{62BDDDDE-A6A9-76BD-3E4A-29CA084601CF}"/>
            </a:ext>
          </a:extLst>
        </p:cNvPr>
        <p:cNvGrpSpPr/>
        <p:nvPr/>
      </p:nvGrpSpPr>
      <p:grpSpPr>
        <a:xfrm>
          <a:off x="0" y="0"/>
          <a:ext cx="0" cy="0"/>
          <a:chOff x="0" y="0"/>
          <a:chExt cx="0" cy="0"/>
        </a:xfrm>
      </p:grpSpPr>
      <p:sp>
        <p:nvSpPr>
          <p:cNvPr id="23" name="Freeform: Shape 22">
            <a:extLst>
              <a:ext uri="{FF2B5EF4-FFF2-40B4-BE49-F238E27FC236}">
                <a16:creationId xmlns:a16="http://schemas.microsoft.com/office/drawing/2014/main" id="{37478790-EA1A-36E9-E661-62BB7EB533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83AA8FD4-2855-D412-8B46-F1469FE94C1F}"/>
              </a:ext>
            </a:extLst>
          </p:cNvPr>
          <p:cNvSpPr txBox="1"/>
          <p:nvPr/>
        </p:nvSpPr>
        <p:spPr>
          <a:xfrm>
            <a:off x="0" y="6488668"/>
            <a:ext cx="1219200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600" b="1" i="0" u="none" strike="noStrike" kern="1200" cap="none" spc="0" normalizeH="0" baseline="0" noProof="0" dirty="0">
                <a:ln>
                  <a:noFill/>
                </a:ln>
                <a:solidFill>
                  <a:srgbClr val="0D0DB3"/>
                </a:solidFill>
                <a:effectLst/>
                <a:uLnTx/>
                <a:uFillTx/>
                <a:latin typeface="Bahnschrift SemiCondensed" panose="020B0502040204020203" pitchFamily="34" charset="0"/>
                <a:ea typeface="+mn-ea"/>
                <a:cs typeface="Arial" panose="020B0604020202020204" pitchFamily="34" charset="0"/>
              </a:rPr>
              <a:t>1025 CAMPBELL ROAD, HOUSTON, TX 77055 / PHONE: 713-465-8323 / EMAIL: DISPATCH@SPRINGVALLEYTX.COM</a:t>
            </a:r>
          </a:p>
        </p:txBody>
      </p:sp>
      <p:pic>
        <p:nvPicPr>
          <p:cNvPr id="8" name="Picture 7" descr="Logo&#10;&#10;Description automatically generated">
            <a:extLst>
              <a:ext uri="{FF2B5EF4-FFF2-40B4-BE49-F238E27FC236}">
                <a16:creationId xmlns:a16="http://schemas.microsoft.com/office/drawing/2014/main" id="{07DBE191-4E81-DBAE-A3BF-DD4C66BFA1E7}"/>
              </a:ext>
            </a:extLst>
          </p:cNvPr>
          <p:cNvPicPr>
            <a:picLocks noChangeAspect="1"/>
          </p:cNvPicPr>
          <p:nvPr/>
        </p:nvPicPr>
        <p:blipFill rotWithShape="1">
          <a:blip r:embed="rId2">
            <a:extLst>
              <a:ext uri="{28A0092B-C50C-407E-A947-70E740481C1C}">
                <a14:useLocalDpi xmlns:a14="http://schemas.microsoft.com/office/drawing/2010/main" val="0"/>
              </a:ext>
            </a:extLst>
          </a:blip>
          <a:srcRect l="23910" t="18362" r="23914" b="18362"/>
          <a:stretch/>
        </p:blipFill>
        <p:spPr>
          <a:xfrm>
            <a:off x="9789211" y="325368"/>
            <a:ext cx="2205559" cy="2665050"/>
          </a:xfrm>
          <a:prstGeom prst="rect">
            <a:avLst/>
          </a:prstGeom>
        </p:spPr>
      </p:pic>
      <p:sp>
        <p:nvSpPr>
          <p:cNvPr id="9" name="TextBox 8">
            <a:extLst>
              <a:ext uri="{FF2B5EF4-FFF2-40B4-BE49-F238E27FC236}">
                <a16:creationId xmlns:a16="http://schemas.microsoft.com/office/drawing/2014/main" id="{C0039C11-6762-3BFB-D916-DF31626FC482}"/>
              </a:ext>
            </a:extLst>
          </p:cNvPr>
          <p:cNvSpPr txBox="1"/>
          <p:nvPr/>
        </p:nvSpPr>
        <p:spPr>
          <a:xfrm>
            <a:off x="9742062" y="3136612"/>
            <a:ext cx="2299855"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w="0">
                  <a:solidFill>
                    <a:prstClr val="white">
                      <a:alpha val="61000"/>
                    </a:prstClr>
                  </a:solidFill>
                </a:ln>
                <a:solidFill>
                  <a:srgbClr val="0D0DB3"/>
                </a:solidFill>
                <a:effectLst/>
                <a:uLnTx/>
                <a:uFillTx/>
                <a:latin typeface="Britannic Bold" panose="020B0903060703020204" pitchFamily="34" charset="0"/>
                <a:ea typeface="+mn-ea"/>
                <a:cs typeface="Aharoni" panose="02010803020104030203" pitchFamily="2" charset="-79"/>
              </a:rPr>
              <a:t>COMMUNITY MATTERS.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w="0">
                  <a:solidFill>
                    <a:prstClr val="white">
                      <a:alpha val="61000"/>
                    </a:prstClr>
                  </a:solidFill>
                </a:ln>
                <a:solidFill>
                  <a:srgbClr val="0D0DB3"/>
                </a:solidFill>
                <a:effectLst/>
                <a:uLnTx/>
                <a:uFillTx/>
                <a:latin typeface="Britannic Bold" panose="020B0903060703020204" pitchFamily="34" charset="0"/>
                <a:ea typeface="+mn-ea"/>
                <a:cs typeface="Aharoni" panose="02010803020104030203" pitchFamily="2" charset="-79"/>
              </a:rPr>
              <a:t>  WE ARE A TEAM.</a:t>
            </a:r>
          </a:p>
        </p:txBody>
      </p:sp>
      <p:pic>
        <p:nvPicPr>
          <p:cNvPr id="6" name="Picture 5">
            <a:extLst>
              <a:ext uri="{FF2B5EF4-FFF2-40B4-BE49-F238E27FC236}">
                <a16:creationId xmlns:a16="http://schemas.microsoft.com/office/drawing/2014/main" id="{469D6384-4BF7-5481-C06F-6DE8291ED7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1431" y="462515"/>
            <a:ext cx="4671273" cy="5932967"/>
          </a:xfrm>
          <a:prstGeom prst="rect">
            <a:avLst/>
          </a:prstGeom>
        </p:spPr>
      </p:pic>
      <p:pic>
        <p:nvPicPr>
          <p:cNvPr id="10" name="Picture 9">
            <a:extLst>
              <a:ext uri="{FF2B5EF4-FFF2-40B4-BE49-F238E27FC236}">
                <a16:creationId xmlns:a16="http://schemas.microsoft.com/office/drawing/2014/main" id="{FC864A2B-51E7-FCC4-82ED-87D79E7C1B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54134" y="2273388"/>
            <a:ext cx="2548289" cy="2564417"/>
          </a:xfrm>
          <a:prstGeom prst="rect">
            <a:avLst/>
          </a:prstGeom>
        </p:spPr>
      </p:pic>
    </p:spTree>
    <p:extLst>
      <p:ext uri="{BB962C8B-B14F-4D97-AF65-F5344CB8AC3E}">
        <p14:creationId xmlns:p14="http://schemas.microsoft.com/office/powerpoint/2010/main" val="2129552336"/>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1000">
              <a:schemeClr val="accent1">
                <a:lumMod val="5000"/>
                <a:lumOff val="95000"/>
              </a:schemeClr>
            </a:gs>
            <a:gs pos="100000">
              <a:srgbClr val="0D0DB3"/>
            </a:gs>
            <a:gs pos="72000">
              <a:schemeClr val="accent1">
                <a:lumMod val="45000"/>
                <a:lumOff val="55000"/>
              </a:schemeClr>
            </a:gs>
            <a:gs pos="100000">
              <a:schemeClr val="accent1">
                <a:lumMod val="30000"/>
                <a:lumOff val="70000"/>
              </a:schemeClr>
            </a:gs>
          </a:gsLst>
          <a:lin ang="1200000" scaled="0"/>
        </a:gradFill>
        <a:effectLst/>
      </p:bgPr>
    </p:bg>
    <p:spTree>
      <p:nvGrpSpPr>
        <p:cNvPr id="1" name="">
          <a:extLst>
            <a:ext uri="{FF2B5EF4-FFF2-40B4-BE49-F238E27FC236}">
              <a16:creationId xmlns:a16="http://schemas.microsoft.com/office/drawing/2014/main" id="{CF47248E-D202-20E9-ED45-9DEBEF1B518F}"/>
            </a:ext>
          </a:extLst>
        </p:cNvPr>
        <p:cNvGrpSpPr/>
        <p:nvPr/>
      </p:nvGrpSpPr>
      <p:grpSpPr>
        <a:xfrm>
          <a:off x="0" y="0"/>
          <a:ext cx="0" cy="0"/>
          <a:chOff x="0" y="0"/>
          <a:chExt cx="0" cy="0"/>
        </a:xfrm>
      </p:grpSpPr>
      <p:sp>
        <p:nvSpPr>
          <p:cNvPr id="23" name="Freeform: Shape 22">
            <a:extLst>
              <a:ext uri="{FF2B5EF4-FFF2-40B4-BE49-F238E27FC236}">
                <a16:creationId xmlns:a16="http://schemas.microsoft.com/office/drawing/2014/main" id="{4AF66B87-F2D6-1422-3BEC-CC4FB76EE6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5786DB8F-2068-35AE-5CE1-080EF00AA810}"/>
              </a:ext>
            </a:extLst>
          </p:cNvPr>
          <p:cNvSpPr txBox="1"/>
          <p:nvPr/>
        </p:nvSpPr>
        <p:spPr>
          <a:xfrm>
            <a:off x="0" y="6488668"/>
            <a:ext cx="1219200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600" b="1" i="0" u="none" strike="noStrike" kern="1200" cap="none" spc="0" normalizeH="0" baseline="0" noProof="0" dirty="0">
                <a:ln>
                  <a:noFill/>
                </a:ln>
                <a:solidFill>
                  <a:srgbClr val="0D0DB3"/>
                </a:solidFill>
                <a:effectLst/>
                <a:uLnTx/>
                <a:uFillTx/>
                <a:latin typeface="Bahnschrift SemiCondensed" panose="020B0502040204020203" pitchFamily="34" charset="0"/>
                <a:ea typeface="+mn-ea"/>
                <a:cs typeface="Arial" panose="020B0604020202020204" pitchFamily="34" charset="0"/>
              </a:rPr>
              <a:t>1025 CAMPBELL ROAD, HOUSTON, TX 77055 / PHONE: 713-465-8323 / EMAIL: DISPATCH@SPRINGVALLEYTX.COM</a:t>
            </a:r>
          </a:p>
        </p:txBody>
      </p:sp>
      <p:pic>
        <p:nvPicPr>
          <p:cNvPr id="8" name="Picture 7" descr="Logo&#10;&#10;Description automatically generated">
            <a:extLst>
              <a:ext uri="{FF2B5EF4-FFF2-40B4-BE49-F238E27FC236}">
                <a16:creationId xmlns:a16="http://schemas.microsoft.com/office/drawing/2014/main" id="{28083794-B463-2D73-8509-15B69DDF4775}"/>
              </a:ext>
            </a:extLst>
          </p:cNvPr>
          <p:cNvPicPr>
            <a:picLocks noChangeAspect="1"/>
          </p:cNvPicPr>
          <p:nvPr/>
        </p:nvPicPr>
        <p:blipFill rotWithShape="1">
          <a:blip r:embed="rId2">
            <a:extLst>
              <a:ext uri="{28A0092B-C50C-407E-A947-70E740481C1C}">
                <a14:useLocalDpi xmlns:a14="http://schemas.microsoft.com/office/drawing/2010/main" val="0"/>
              </a:ext>
            </a:extLst>
          </a:blip>
          <a:srcRect l="23910" t="18362" r="23914" b="18362"/>
          <a:stretch/>
        </p:blipFill>
        <p:spPr>
          <a:xfrm>
            <a:off x="9789211" y="325368"/>
            <a:ext cx="2205559" cy="2665050"/>
          </a:xfrm>
          <a:prstGeom prst="rect">
            <a:avLst/>
          </a:prstGeom>
        </p:spPr>
      </p:pic>
      <p:sp>
        <p:nvSpPr>
          <p:cNvPr id="9" name="TextBox 8">
            <a:extLst>
              <a:ext uri="{FF2B5EF4-FFF2-40B4-BE49-F238E27FC236}">
                <a16:creationId xmlns:a16="http://schemas.microsoft.com/office/drawing/2014/main" id="{9E0FD67B-D7D4-518F-59D1-E796D6E73673}"/>
              </a:ext>
            </a:extLst>
          </p:cNvPr>
          <p:cNvSpPr txBox="1"/>
          <p:nvPr/>
        </p:nvSpPr>
        <p:spPr>
          <a:xfrm>
            <a:off x="9742062" y="3136612"/>
            <a:ext cx="2299855"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w="0">
                  <a:solidFill>
                    <a:prstClr val="white">
                      <a:alpha val="61000"/>
                    </a:prstClr>
                  </a:solidFill>
                </a:ln>
                <a:solidFill>
                  <a:srgbClr val="0D0DB3"/>
                </a:solidFill>
                <a:effectLst/>
                <a:uLnTx/>
                <a:uFillTx/>
                <a:latin typeface="Britannic Bold" panose="020B0903060703020204" pitchFamily="34" charset="0"/>
                <a:ea typeface="+mn-ea"/>
                <a:cs typeface="Aharoni" panose="02010803020104030203" pitchFamily="2" charset="-79"/>
              </a:rPr>
              <a:t>COMMUNITY MATTERS.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w="0">
                  <a:solidFill>
                    <a:prstClr val="white">
                      <a:alpha val="61000"/>
                    </a:prstClr>
                  </a:solidFill>
                </a:ln>
                <a:solidFill>
                  <a:srgbClr val="0D0DB3"/>
                </a:solidFill>
                <a:effectLst/>
                <a:uLnTx/>
                <a:uFillTx/>
                <a:latin typeface="Britannic Bold" panose="020B0903060703020204" pitchFamily="34" charset="0"/>
                <a:ea typeface="+mn-ea"/>
                <a:cs typeface="Aharoni" panose="02010803020104030203" pitchFamily="2" charset="-79"/>
              </a:rPr>
              <a:t>  WE ARE A TEAM.</a:t>
            </a:r>
          </a:p>
        </p:txBody>
      </p:sp>
      <p:pic>
        <p:nvPicPr>
          <p:cNvPr id="4" name="Picture 3">
            <a:extLst>
              <a:ext uri="{FF2B5EF4-FFF2-40B4-BE49-F238E27FC236}">
                <a16:creationId xmlns:a16="http://schemas.microsoft.com/office/drawing/2014/main" id="{C27333B9-0FA9-6D2F-8500-03FB5FC372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0845" y="503889"/>
            <a:ext cx="5156791" cy="5694891"/>
          </a:xfrm>
          <a:prstGeom prst="rect">
            <a:avLst/>
          </a:prstGeom>
        </p:spPr>
      </p:pic>
    </p:spTree>
    <p:extLst>
      <p:ext uri="{BB962C8B-B14F-4D97-AF65-F5344CB8AC3E}">
        <p14:creationId xmlns:p14="http://schemas.microsoft.com/office/powerpoint/2010/main" val="69313317"/>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1000">
              <a:schemeClr val="accent1">
                <a:lumMod val="5000"/>
                <a:lumOff val="95000"/>
              </a:schemeClr>
            </a:gs>
            <a:gs pos="100000">
              <a:srgbClr val="0D0DB3"/>
            </a:gs>
            <a:gs pos="72000">
              <a:schemeClr val="accent1">
                <a:lumMod val="45000"/>
                <a:lumOff val="55000"/>
              </a:schemeClr>
            </a:gs>
            <a:gs pos="100000">
              <a:schemeClr val="accent1">
                <a:lumMod val="30000"/>
                <a:lumOff val="70000"/>
              </a:schemeClr>
            </a:gs>
          </a:gsLst>
          <a:lin ang="1200000" scaled="0"/>
        </a:gradFill>
        <a:effectLst/>
      </p:bgPr>
    </p:bg>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TextBox 10">
            <a:extLst>
              <a:ext uri="{FF2B5EF4-FFF2-40B4-BE49-F238E27FC236}">
                <a16:creationId xmlns:a16="http://schemas.microsoft.com/office/drawing/2014/main" id="{CDFC3B07-72B7-45F4-88C8-087AD179AD07}"/>
              </a:ext>
            </a:extLst>
          </p:cNvPr>
          <p:cNvSpPr txBox="1"/>
          <p:nvPr/>
        </p:nvSpPr>
        <p:spPr>
          <a:xfrm>
            <a:off x="0" y="6488668"/>
            <a:ext cx="12192000" cy="338554"/>
          </a:xfrm>
          <a:prstGeom prst="rect">
            <a:avLst/>
          </a:prstGeom>
          <a:noFill/>
        </p:spPr>
        <p:txBody>
          <a:bodyPr wrap="square" rtlCol="0">
            <a:spAutoFit/>
          </a:bodyPr>
          <a:lstStyle/>
          <a:p>
            <a:pPr algn="ctr">
              <a:spcAft>
                <a:spcPts val="600"/>
              </a:spcAft>
            </a:pPr>
            <a:r>
              <a:rPr lang="en-US" sz="1600" b="1" dirty="0">
                <a:solidFill>
                  <a:srgbClr val="0D0DB3"/>
                </a:solidFill>
                <a:latin typeface="Bahnschrift SemiCondensed" panose="020B0502040204020203" pitchFamily="34" charset="0"/>
                <a:cs typeface="Arial" panose="020B0604020202020204" pitchFamily="34" charset="0"/>
              </a:rPr>
              <a:t>1025 CAMPBELL ROAD, HOUSTON, TX 77055 / PHONE: 713-465-8323 / EMAIL: DISPATCH@SPRINGVALLEYTX.COM</a:t>
            </a:r>
          </a:p>
        </p:txBody>
      </p:sp>
      <p:pic>
        <p:nvPicPr>
          <p:cNvPr id="8" name="Picture 7" descr="Logo&#10;&#10;Description automatically generated">
            <a:extLst>
              <a:ext uri="{FF2B5EF4-FFF2-40B4-BE49-F238E27FC236}">
                <a16:creationId xmlns:a16="http://schemas.microsoft.com/office/drawing/2014/main" id="{64D4F247-04AA-418D-ADF1-A30C46736041}"/>
              </a:ext>
            </a:extLst>
          </p:cNvPr>
          <p:cNvPicPr>
            <a:picLocks noChangeAspect="1"/>
          </p:cNvPicPr>
          <p:nvPr/>
        </p:nvPicPr>
        <p:blipFill rotWithShape="1">
          <a:blip r:embed="rId2">
            <a:extLst>
              <a:ext uri="{28A0092B-C50C-407E-A947-70E740481C1C}">
                <a14:useLocalDpi xmlns:a14="http://schemas.microsoft.com/office/drawing/2010/main" val="0"/>
              </a:ext>
            </a:extLst>
          </a:blip>
          <a:srcRect l="23910" t="18362" r="23914" b="18362"/>
          <a:stretch/>
        </p:blipFill>
        <p:spPr>
          <a:xfrm>
            <a:off x="9789211" y="325368"/>
            <a:ext cx="2205559" cy="2665050"/>
          </a:xfrm>
          <a:prstGeom prst="rect">
            <a:avLst/>
          </a:prstGeom>
        </p:spPr>
      </p:pic>
      <p:sp>
        <p:nvSpPr>
          <p:cNvPr id="9" name="TextBox 8">
            <a:extLst>
              <a:ext uri="{FF2B5EF4-FFF2-40B4-BE49-F238E27FC236}">
                <a16:creationId xmlns:a16="http://schemas.microsoft.com/office/drawing/2014/main" id="{0DEA87C5-D75F-4441-A3B5-0A468EC60079}"/>
              </a:ext>
            </a:extLst>
          </p:cNvPr>
          <p:cNvSpPr txBox="1"/>
          <p:nvPr/>
        </p:nvSpPr>
        <p:spPr>
          <a:xfrm>
            <a:off x="9742062" y="3136612"/>
            <a:ext cx="2299855" cy="584775"/>
          </a:xfrm>
          <a:prstGeom prst="rect">
            <a:avLst/>
          </a:prstGeom>
          <a:noFill/>
        </p:spPr>
        <p:txBody>
          <a:bodyPr wrap="square">
            <a:spAutoFit/>
          </a:bodyPr>
          <a:lstStyle/>
          <a:p>
            <a:pPr algn="ctr"/>
            <a:r>
              <a:rPr lang="en-US" sz="1600" b="1" dirty="0">
                <a:ln w="0">
                  <a:solidFill>
                    <a:schemeClr val="tx1">
                      <a:alpha val="61000"/>
                    </a:schemeClr>
                  </a:solidFill>
                </a:ln>
                <a:solidFill>
                  <a:srgbClr val="0D0DB3"/>
                </a:solidFill>
                <a:latin typeface="Britannic Bold" panose="020B0903060703020204" pitchFamily="34" charset="0"/>
                <a:cs typeface="Aharoni" panose="02010803020104030203" pitchFamily="2" charset="-79"/>
              </a:rPr>
              <a:t>COMMUNITY MATTERS.</a:t>
            </a:r>
          </a:p>
          <a:p>
            <a:pPr algn="ctr"/>
            <a:r>
              <a:rPr lang="en-US" sz="1600" b="1" dirty="0">
                <a:ln w="0">
                  <a:solidFill>
                    <a:schemeClr val="tx1">
                      <a:alpha val="61000"/>
                    </a:schemeClr>
                  </a:solidFill>
                </a:ln>
                <a:solidFill>
                  <a:srgbClr val="0D0DB3"/>
                </a:solidFill>
                <a:latin typeface="Britannic Bold" panose="020B0903060703020204" pitchFamily="34" charset="0"/>
                <a:cs typeface="Aharoni" panose="02010803020104030203" pitchFamily="2" charset="-79"/>
              </a:rPr>
              <a:t>  WE ARE A TEAM.</a:t>
            </a:r>
          </a:p>
        </p:txBody>
      </p:sp>
      <p:pic>
        <p:nvPicPr>
          <p:cNvPr id="3" name="Picture 2">
            <a:extLst>
              <a:ext uri="{FF2B5EF4-FFF2-40B4-BE49-F238E27FC236}">
                <a16:creationId xmlns:a16="http://schemas.microsoft.com/office/drawing/2014/main" id="{A6FCEFBC-61D0-4EE1-8DDA-A34FFF6F21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2882" y="140445"/>
            <a:ext cx="5506262" cy="6207778"/>
          </a:xfrm>
          <a:prstGeom prst="rect">
            <a:avLst/>
          </a:prstGeom>
        </p:spPr>
      </p:pic>
    </p:spTree>
    <p:extLst>
      <p:ext uri="{BB962C8B-B14F-4D97-AF65-F5344CB8AC3E}">
        <p14:creationId xmlns:p14="http://schemas.microsoft.com/office/powerpoint/2010/main" val="4022384738"/>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1000">
              <a:schemeClr val="accent1">
                <a:lumMod val="5000"/>
                <a:lumOff val="95000"/>
              </a:schemeClr>
            </a:gs>
            <a:gs pos="100000">
              <a:srgbClr val="0D0DB3"/>
            </a:gs>
            <a:gs pos="72000">
              <a:schemeClr val="accent1">
                <a:lumMod val="45000"/>
                <a:lumOff val="55000"/>
              </a:schemeClr>
            </a:gs>
            <a:gs pos="100000">
              <a:schemeClr val="accent1">
                <a:lumMod val="30000"/>
                <a:lumOff val="70000"/>
              </a:schemeClr>
            </a:gs>
          </a:gsLst>
          <a:lin ang="1200000" scaled="0"/>
        </a:gradFill>
        <a:effectLst/>
      </p:bgPr>
    </p:bg>
    <p:spTree>
      <p:nvGrpSpPr>
        <p:cNvPr id="1" name="">
          <a:extLst>
            <a:ext uri="{FF2B5EF4-FFF2-40B4-BE49-F238E27FC236}">
              <a16:creationId xmlns:a16="http://schemas.microsoft.com/office/drawing/2014/main" id="{FB907C76-9F7B-E800-86C5-CE4F7B4EE326}"/>
            </a:ext>
          </a:extLst>
        </p:cNvPr>
        <p:cNvGrpSpPr/>
        <p:nvPr/>
      </p:nvGrpSpPr>
      <p:grpSpPr>
        <a:xfrm>
          <a:off x="0" y="0"/>
          <a:ext cx="0" cy="0"/>
          <a:chOff x="0" y="0"/>
          <a:chExt cx="0" cy="0"/>
        </a:xfrm>
      </p:grpSpPr>
      <p:sp>
        <p:nvSpPr>
          <p:cNvPr id="23" name="Freeform: Shape 22">
            <a:extLst>
              <a:ext uri="{FF2B5EF4-FFF2-40B4-BE49-F238E27FC236}">
                <a16:creationId xmlns:a16="http://schemas.microsoft.com/office/drawing/2014/main" id="{4E1E107A-6C32-615C-7830-7F18582412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2C880861-1E12-2B5A-8801-CFA36D7EA0FD}"/>
              </a:ext>
            </a:extLst>
          </p:cNvPr>
          <p:cNvSpPr txBox="1"/>
          <p:nvPr/>
        </p:nvSpPr>
        <p:spPr>
          <a:xfrm>
            <a:off x="0" y="6488668"/>
            <a:ext cx="1219200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600" b="1" i="0" u="none" strike="noStrike" kern="1200" cap="none" spc="0" normalizeH="0" baseline="0" noProof="0" dirty="0">
                <a:ln>
                  <a:noFill/>
                </a:ln>
                <a:solidFill>
                  <a:srgbClr val="0D0DB3"/>
                </a:solidFill>
                <a:effectLst/>
                <a:uLnTx/>
                <a:uFillTx/>
                <a:latin typeface="Bahnschrift SemiCondensed" panose="020B0502040204020203" pitchFamily="34" charset="0"/>
                <a:ea typeface="+mn-ea"/>
                <a:cs typeface="Arial" panose="020B0604020202020204" pitchFamily="34" charset="0"/>
              </a:rPr>
              <a:t>1025 CAMPBELL ROAD, HOUSTON, TX 77055 / PHONE: 713-465-8323 / EMAIL: DISPATCH@SPRINGVALLEYTX.COM</a:t>
            </a:r>
          </a:p>
        </p:txBody>
      </p:sp>
      <p:pic>
        <p:nvPicPr>
          <p:cNvPr id="8" name="Picture 7" descr="Logo&#10;&#10;Description automatically generated">
            <a:extLst>
              <a:ext uri="{FF2B5EF4-FFF2-40B4-BE49-F238E27FC236}">
                <a16:creationId xmlns:a16="http://schemas.microsoft.com/office/drawing/2014/main" id="{4AE15BBE-5D44-FB1C-B1BD-1FC9BAFBCDA6}"/>
              </a:ext>
            </a:extLst>
          </p:cNvPr>
          <p:cNvPicPr>
            <a:picLocks noChangeAspect="1"/>
          </p:cNvPicPr>
          <p:nvPr/>
        </p:nvPicPr>
        <p:blipFill rotWithShape="1">
          <a:blip r:embed="rId2">
            <a:extLst>
              <a:ext uri="{28A0092B-C50C-407E-A947-70E740481C1C}">
                <a14:useLocalDpi xmlns:a14="http://schemas.microsoft.com/office/drawing/2010/main" val="0"/>
              </a:ext>
            </a:extLst>
          </a:blip>
          <a:srcRect l="23910" t="18362" r="23914" b="18362"/>
          <a:stretch/>
        </p:blipFill>
        <p:spPr>
          <a:xfrm>
            <a:off x="9789211" y="325368"/>
            <a:ext cx="2205559" cy="2665050"/>
          </a:xfrm>
          <a:prstGeom prst="rect">
            <a:avLst/>
          </a:prstGeom>
        </p:spPr>
      </p:pic>
      <p:sp>
        <p:nvSpPr>
          <p:cNvPr id="9" name="TextBox 8">
            <a:extLst>
              <a:ext uri="{FF2B5EF4-FFF2-40B4-BE49-F238E27FC236}">
                <a16:creationId xmlns:a16="http://schemas.microsoft.com/office/drawing/2014/main" id="{377F530A-B881-CFE1-D8F6-E3B3988C7ABC}"/>
              </a:ext>
            </a:extLst>
          </p:cNvPr>
          <p:cNvSpPr txBox="1"/>
          <p:nvPr/>
        </p:nvSpPr>
        <p:spPr>
          <a:xfrm>
            <a:off x="9742062" y="3136612"/>
            <a:ext cx="2299855"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w="0">
                  <a:solidFill>
                    <a:prstClr val="white">
                      <a:alpha val="61000"/>
                    </a:prstClr>
                  </a:solidFill>
                </a:ln>
                <a:solidFill>
                  <a:srgbClr val="0D0DB3"/>
                </a:solidFill>
                <a:effectLst/>
                <a:uLnTx/>
                <a:uFillTx/>
                <a:latin typeface="Britannic Bold" panose="020B0903060703020204" pitchFamily="34" charset="0"/>
                <a:ea typeface="+mn-ea"/>
                <a:cs typeface="Aharoni" panose="02010803020104030203" pitchFamily="2" charset="-79"/>
              </a:rPr>
              <a:t>COMMUNITY MATTERS.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w="0">
                  <a:solidFill>
                    <a:prstClr val="white">
                      <a:alpha val="61000"/>
                    </a:prstClr>
                  </a:solidFill>
                </a:ln>
                <a:solidFill>
                  <a:srgbClr val="0D0DB3"/>
                </a:solidFill>
                <a:effectLst/>
                <a:uLnTx/>
                <a:uFillTx/>
                <a:latin typeface="Britannic Bold" panose="020B0903060703020204" pitchFamily="34" charset="0"/>
                <a:ea typeface="+mn-ea"/>
                <a:cs typeface="Aharoni" panose="02010803020104030203" pitchFamily="2" charset="-79"/>
              </a:rPr>
              <a:t>  WE ARE A TEAM.</a:t>
            </a:r>
          </a:p>
        </p:txBody>
      </p:sp>
      <p:pic>
        <p:nvPicPr>
          <p:cNvPr id="4" name="Picture 3">
            <a:extLst>
              <a:ext uri="{FF2B5EF4-FFF2-40B4-BE49-F238E27FC236}">
                <a16:creationId xmlns:a16="http://schemas.microsoft.com/office/drawing/2014/main" id="{84CD34EC-8643-5B4A-56A3-6F5C89A433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90486" y="809258"/>
            <a:ext cx="4503719" cy="5239481"/>
          </a:xfrm>
          <a:prstGeom prst="rect">
            <a:avLst/>
          </a:prstGeom>
        </p:spPr>
      </p:pic>
    </p:spTree>
    <p:extLst>
      <p:ext uri="{BB962C8B-B14F-4D97-AF65-F5344CB8AC3E}">
        <p14:creationId xmlns:p14="http://schemas.microsoft.com/office/powerpoint/2010/main" val="1960771602"/>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1000">
              <a:schemeClr val="accent1">
                <a:lumMod val="5000"/>
                <a:lumOff val="95000"/>
              </a:schemeClr>
            </a:gs>
            <a:gs pos="100000">
              <a:srgbClr val="0D0DB3"/>
            </a:gs>
            <a:gs pos="72000">
              <a:schemeClr val="accent1">
                <a:lumMod val="45000"/>
                <a:lumOff val="55000"/>
              </a:schemeClr>
            </a:gs>
            <a:gs pos="100000">
              <a:schemeClr val="accent1">
                <a:lumMod val="30000"/>
                <a:lumOff val="70000"/>
              </a:schemeClr>
            </a:gs>
          </a:gsLst>
          <a:lin ang="1200000" scaled="0"/>
        </a:gradFill>
        <a:effectLst/>
      </p:bgPr>
    </p:bg>
    <p:spTree>
      <p:nvGrpSpPr>
        <p:cNvPr id="1" name="">
          <a:extLst>
            <a:ext uri="{FF2B5EF4-FFF2-40B4-BE49-F238E27FC236}">
              <a16:creationId xmlns:a16="http://schemas.microsoft.com/office/drawing/2014/main" id="{9C5145FC-C1EF-DCFC-C8DA-1E14E5F27907}"/>
            </a:ext>
          </a:extLst>
        </p:cNvPr>
        <p:cNvGrpSpPr/>
        <p:nvPr/>
      </p:nvGrpSpPr>
      <p:grpSpPr>
        <a:xfrm>
          <a:off x="0" y="0"/>
          <a:ext cx="0" cy="0"/>
          <a:chOff x="0" y="0"/>
          <a:chExt cx="0" cy="0"/>
        </a:xfrm>
      </p:grpSpPr>
      <p:sp>
        <p:nvSpPr>
          <p:cNvPr id="23" name="Freeform: Shape 22">
            <a:extLst>
              <a:ext uri="{FF2B5EF4-FFF2-40B4-BE49-F238E27FC236}">
                <a16:creationId xmlns:a16="http://schemas.microsoft.com/office/drawing/2014/main" id="{6286B866-F9D9-EBC6-FD57-1442400FA8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1DF58D31-41FD-E02A-792D-877DDF6DAA06}"/>
              </a:ext>
            </a:extLst>
          </p:cNvPr>
          <p:cNvSpPr txBox="1"/>
          <p:nvPr/>
        </p:nvSpPr>
        <p:spPr>
          <a:xfrm>
            <a:off x="0" y="6488668"/>
            <a:ext cx="1219200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600" b="1" i="0" u="none" strike="noStrike" kern="1200" cap="none" spc="0" normalizeH="0" baseline="0" noProof="0" dirty="0">
                <a:ln>
                  <a:noFill/>
                </a:ln>
                <a:solidFill>
                  <a:srgbClr val="0D0DB3"/>
                </a:solidFill>
                <a:effectLst/>
                <a:uLnTx/>
                <a:uFillTx/>
                <a:latin typeface="Bahnschrift SemiCondensed" panose="020B0502040204020203" pitchFamily="34" charset="0"/>
                <a:ea typeface="+mn-ea"/>
                <a:cs typeface="Arial" panose="020B0604020202020204" pitchFamily="34" charset="0"/>
              </a:rPr>
              <a:t>1025 CAMPBELL ROAD, HOUSTON, TX 77055 / PHONE: 713-465-8323 / EMAIL: DISPATCH@SPRINGVALLEYTX.COM</a:t>
            </a:r>
          </a:p>
        </p:txBody>
      </p:sp>
      <p:pic>
        <p:nvPicPr>
          <p:cNvPr id="8" name="Picture 7" descr="Logo&#10;&#10;Description automatically generated">
            <a:extLst>
              <a:ext uri="{FF2B5EF4-FFF2-40B4-BE49-F238E27FC236}">
                <a16:creationId xmlns:a16="http://schemas.microsoft.com/office/drawing/2014/main" id="{BC8E6764-E32F-3C40-5A1D-74534068F067}"/>
              </a:ext>
            </a:extLst>
          </p:cNvPr>
          <p:cNvPicPr>
            <a:picLocks noChangeAspect="1"/>
          </p:cNvPicPr>
          <p:nvPr/>
        </p:nvPicPr>
        <p:blipFill rotWithShape="1">
          <a:blip r:embed="rId2">
            <a:extLst>
              <a:ext uri="{28A0092B-C50C-407E-A947-70E740481C1C}">
                <a14:useLocalDpi xmlns:a14="http://schemas.microsoft.com/office/drawing/2010/main" val="0"/>
              </a:ext>
            </a:extLst>
          </a:blip>
          <a:srcRect l="23910" t="18362" r="23914" b="18362"/>
          <a:stretch/>
        </p:blipFill>
        <p:spPr>
          <a:xfrm>
            <a:off x="9789211" y="325368"/>
            <a:ext cx="2205559" cy="2665050"/>
          </a:xfrm>
          <a:prstGeom prst="rect">
            <a:avLst/>
          </a:prstGeom>
        </p:spPr>
      </p:pic>
      <p:sp>
        <p:nvSpPr>
          <p:cNvPr id="9" name="TextBox 8">
            <a:extLst>
              <a:ext uri="{FF2B5EF4-FFF2-40B4-BE49-F238E27FC236}">
                <a16:creationId xmlns:a16="http://schemas.microsoft.com/office/drawing/2014/main" id="{71CA660F-E479-767C-F3EB-061E31A141BC}"/>
              </a:ext>
            </a:extLst>
          </p:cNvPr>
          <p:cNvSpPr txBox="1"/>
          <p:nvPr/>
        </p:nvSpPr>
        <p:spPr>
          <a:xfrm>
            <a:off x="9742062" y="3136612"/>
            <a:ext cx="2299855"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w="0">
                  <a:solidFill>
                    <a:prstClr val="white">
                      <a:alpha val="61000"/>
                    </a:prstClr>
                  </a:solidFill>
                </a:ln>
                <a:solidFill>
                  <a:srgbClr val="0D0DB3"/>
                </a:solidFill>
                <a:effectLst/>
                <a:uLnTx/>
                <a:uFillTx/>
                <a:latin typeface="Britannic Bold" panose="020B0903060703020204" pitchFamily="34" charset="0"/>
                <a:ea typeface="+mn-ea"/>
                <a:cs typeface="Aharoni" panose="02010803020104030203" pitchFamily="2" charset="-79"/>
              </a:rPr>
              <a:t>COMMUNITY MATTERS.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w="0">
                  <a:solidFill>
                    <a:prstClr val="white">
                      <a:alpha val="61000"/>
                    </a:prstClr>
                  </a:solidFill>
                </a:ln>
                <a:solidFill>
                  <a:srgbClr val="0D0DB3"/>
                </a:solidFill>
                <a:effectLst/>
                <a:uLnTx/>
                <a:uFillTx/>
                <a:latin typeface="Britannic Bold" panose="020B0903060703020204" pitchFamily="34" charset="0"/>
                <a:ea typeface="+mn-ea"/>
                <a:cs typeface="Aharoni" panose="02010803020104030203" pitchFamily="2" charset="-79"/>
              </a:rPr>
              <a:t>  WE ARE A TEAM.</a:t>
            </a:r>
          </a:p>
        </p:txBody>
      </p:sp>
      <p:pic>
        <p:nvPicPr>
          <p:cNvPr id="3" name="Picture 2">
            <a:extLst>
              <a:ext uri="{FF2B5EF4-FFF2-40B4-BE49-F238E27FC236}">
                <a16:creationId xmlns:a16="http://schemas.microsoft.com/office/drawing/2014/main" id="{917DC79E-6888-524B-E85E-AE4206515A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2451" y="93647"/>
            <a:ext cx="5377837" cy="6395021"/>
          </a:xfrm>
          <a:prstGeom prst="rect">
            <a:avLst/>
          </a:prstGeom>
        </p:spPr>
      </p:pic>
      <p:pic>
        <p:nvPicPr>
          <p:cNvPr id="6" name="Picture 5">
            <a:extLst>
              <a:ext uri="{FF2B5EF4-FFF2-40B4-BE49-F238E27FC236}">
                <a16:creationId xmlns:a16="http://schemas.microsoft.com/office/drawing/2014/main" id="{B52E5426-1939-58F4-EE71-E157AAB1D6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48396" y="2052084"/>
            <a:ext cx="2841629" cy="3090117"/>
          </a:xfrm>
          <a:prstGeom prst="rect">
            <a:avLst/>
          </a:prstGeom>
        </p:spPr>
      </p:pic>
    </p:spTree>
    <p:extLst>
      <p:ext uri="{BB962C8B-B14F-4D97-AF65-F5344CB8AC3E}">
        <p14:creationId xmlns:p14="http://schemas.microsoft.com/office/powerpoint/2010/main" val="3902310876"/>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1000">
              <a:schemeClr val="accent1">
                <a:lumMod val="5000"/>
                <a:lumOff val="95000"/>
              </a:schemeClr>
            </a:gs>
            <a:gs pos="100000">
              <a:srgbClr val="0D0DB3"/>
            </a:gs>
            <a:gs pos="83000">
              <a:schemeClr val="accent1">
                <a:lumMod val="45000"/>
                <a:lumOff val="55000"/>
              </a:schemeClr>
            </a:gs>
            <a:gs pos="100000">
              <a:schemeClr val="accent1">
                <a:lumMod val="30000"/>
                <a:lumOff val="70000"/>
              </a:schemeClr>
            </a:gs>
          </a:gsLst>
          <a:lin ang="1200000" scaled="0"/>
        </a:gradFill>
        <a:effectLst/>
      </p:bgPr>
    </p:bg>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itle 1">
            <a:extLst>
              <a:ext uri="{FF2B5EF4-FFF2-40B4-BE49-F238E27FC236}">
                <a16:creationId xmlns:a16="http://schemas.microsoft.com/office/drawing/2014/main" id="{4BFEC660-6AAE-4008-9327-02157C1A930B}"/>
              </a:ext>
            </a:extLst>
          </p:cNvPr>
          <p:cNvSpPr txBox="1">
            <a:spLocks/>
          </p:cNvSpPr>
          <p:nvPr/>
        </p:nvSpPr>
        <p:spPr>
          <a:xfrm>
            <a:off x="1189836" y="2395"/>
            <a:ext cx="5190836" cy="545884"/>
          </a:xfrm>
          <a:prstGeom prst="rect">
            <a:avLst/>
          </a:prstGeom>
        </p:spPr>
        <p:txBody>
          <a:bodyPr vert="horz" lIns="91440" tIns="45720" rIns="91440" bIns="45720" rtlCol="0" anchor="b">
            <a:normAutofit fontScale="5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20000"/>
              </a:lnSpc>
            </a:pPr>
            <a:r>
              <a:rPr lang="en-US" sz="4800" b="1" dirty="0">
                <a:solidFill>
                  <a:srgbClr val="0D0DB3"/>
                </a:solidFill>
                <a:latin typeface="Agency FB" panose="020B0503020202020204" pitchFamily="34" charset="0"/>
              </a:rPr>
              <a:t>SPRING VALLEY POLICE DEPARTMENT</a:t>
            </a:r>
            <a:r>
              <a:rPr lang="en-US" sz="2200" b="1" dirty="0">
                <a:solidFill>
                  <a:srgbClr val="0D0DB3"/>
                </a:solidFill>
                <a:latin typeface="Agency FB" panose="020B0503020202020204" pitchFamily="34" charset="0"/>
              </a:rPr>
              <a:t> </a:t>
            </a:r>
          </a:p>
        </p:txBody>
      </p:sp>
      <p:sp>
        <p:nvSpPr>
          <p:cNvPr id="15" name="Title 1">
            <a:extLst>
              <a:ext uri="{FF2B5EF4-FFF2-40B4-BE49-F238E27FC236}">
                <a16:creationId xmlns:a16="http://schemas.microsoft.com/office/drawing/2014/main" id="{29A2692B-2A30-433B-902D-01DACAEF3468}"/>
              </a:ext>
            </a:extLst>
          </p:cNvPr>
          <p:cNvSpPr txBox="1">
            <a:spLocks/>
          </p:cNvSpPr>
          <p:nvPr/>
        </p:nvSpPr>
        <p:spPr>
          <a:xfrm>
            <a:off x="998608" y="539991"/>
            <a:ext cx="5190836" cy="545884"/>
          </a:xfrm>
          <a:prstGeom prst="rect">
            <a:avLst/>
          </a:prstGeom>
        </p:spPr>
        <p:txBody>
          <a:bodyPr vert="horz" lIns="91440" tIns="45720" rIns="91440" bIns="45720" rtlCol="0" anchor="b">
            <a:normAutofit fontScale="2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20000"/>
              </a:lnSpc>
            </a:pPr>
            <a:endParaRPr lang="en-US" sz="8000" b="1" dirty="0">
              <a:solidFill>
                <a:srgbClr val="0D0DB3"/>
              </a:solidFill>
              <a:latin typeface="Agency FB" panose="020B0503020202020204" pitchFamily="34" charset="0"/>
            </a:endParaRPr>
          </a:p>
          <a:p>
            <a:pPr>
              <a:lnSpc>
                <a:spcPct val="120000"/>
              </a:lnSpc>
            </a:pPr>
            <a:endParaRPr lang="en-US" sz="8000" b="1" dirty="0">
              <a:solidFill>
                <a:srgbClr val="0D0DB3"/>
              </a:solidFill>
              <a:latin typeface="Agency FB" panose="020B0503020202020204" pitchFamily="34" charset="0"/>
            </a:endParaRPr>
          </a:p>
          <a:p>
            <a:pPr>
              <a:lnSpc>
                <a:spcPct val="120000"/>
              </a:lnSpc>
            </a:pPr>
            <a:endParaRPr lang="en-US" sz="8000" b="1" dirty="0">
              <a:solidFill>
                <a:srgbClr val="0D0DB3"/>
              </a:solidFill>
              <a:latin typeface="Agency FB" panose="020B0503020202020204" pitchFamily="34" charset="0"/>
            </a:endParaRPr>
          </a:p>
          <a:p>
            <a:pPr>
              <a:lnSpc>
                <a:spcPct val="120000"/>
              </a:lnSpc>
            </a:pPr>
            <a:endParaRPr lang="en-US" sz="8000" b="1" dirty="0">
              <a:solidFill>
                <a:srgbClr val="0D0DB3"/>
              </a:solidFill>
              <a:latin typeface="Agency FB" panose="020B0503020202020204" pitchFamily="34" charset="0"/>
            </a:endParaRPr>
          </a:p>
          <a:p>
            <a:pPr>
              <a:lnSpc>
                <a:spcPct val="120000"/>
              </a:lnSpc>
            </a:pPr>
            <a:r>
              <a:rPr lang="en-US" sz="8000" b="1" dirty="0">
                <a:solidFill>
                  <a:srgbClr val="0D0DB3"/>
                </a:solidFill>
                <a:latin typeface="Agency FB" panose="020B0503020202020204" pitchFamily="34" charset="0"/>
              </a:rPr>
              <a:t>HILSHIRE VILLAGE</a:t>
            </a:r>
          </a:p>
          <a:p>
            <a:pPr>
              <a:lnSpc>
                <a:spcPct val="120000"/>
              </a:lnSpc>
            </a:pPr>
            <a:r>
              <a:rPr lang="en-US" sz="4800" b="1" dirty="0">
                <a:solidFill>
                  <a:srgbClr val="0D0DB3"/>
                </a:solidFill>
                <a:latin typeface="Agency FB" panose="020B0503020202020204" pitchFamily="34" charset="0"/>
              </a:rPr>
              <a:t>CALLS BY TYPE:    06-01-2026 THRU 06-30-2026</a:t>
            </a:r>
          </a:p>
          <a:p>
            <a:pPr>
              <a:lnSpc>
                <a:spcPct val="120000"/>
              </a:lnSpc>
            </a:pPr>
            <a:endParaRPr lang="en-US" sz="2200" b="1" dirty="0">
              <a:solidFill>
                <a:srgbClr val="0D0DB3"/>
              </a:solidFill>
              <a:latin typeface="Agency FB" panose="020B0503020202020204" pitchFamily="34" charset="0"/>
            </a:endParaRPr>
          </a:p>
        </p:txBody>
      </p:sp>
      <p:pic>
        <p:nvPicPr>
          <p:cNvPr id="12" name="Picture 11" descr="Logo&#10;&#10;Description automatically generated">
            <a:extLst>
              <a:ext uri="{FF2B5EF4-FFF2-40B4-BE49-F238E27FC236}">
                <a16:creationId xmlns:a16="http://schemas.microsoft.com/office/drawing/2014/main" id="{64D4F247-04AA-418D-ADF1-A30C46736041}"/>
              </a:ext>
            </a:extLst>
          </p:cNvPr>
          <p:cNvPicPr>
            <a:picLocks noChangeAspect="1"/>
          </p:cNvPicPr>
          <p:nvPr/>
        </p:nvPicPr>
        <p:blipFill rotWithShape="1">
          <a:blip r:embed="rId2">
            <a:extLst>
              <a:ext uri="{28A0092B-C50C-407E-A947-70E740481C1C}">
                <a14:useLocalDpi xmlns:a14="http://schemas.microsoft.com/office/drawing/2010/main" val="0"/>
              </a:ext>
            </a:extLst>
          </a:blip>
          <a:srcRect l="23910" t="18362" r="23914" b="18362"/>
          <a:stretch/>
        </p:blipFill>
        <p:spPr>
          <a:xfrm>
            <a:off x="8902520" y="358464"/>
            <a:ext cx="2205559" cy="2665050"/>
          </a:xfrm>
          <a:prstGeom prst="rect">
            <a:avLst/>
          </a:prstGeom>
        </p:spPr>
      </p:pic>
      <p:sp>
        <p:nvSpPr>
          <p:cNvPr id="13" name="TextBox 12">
            <a:extLst>
              <a:ext uri="{FF2B5EF4-FFF2-40B4-BE49-F238E27FC236}">
                <a16:creationId xmlns:a16="http://schemas.microsoft.com/office/drawing/2014/main" id="{0DEA87C5-D75F-4441-A3B5-0A468EC60079}"/>
              </a:ext>
            </a:extLst>
          </p:cNvPr>
          <p:cNvSpPr txBox="1"/>
          <p:nvPr/>
        </p:nvSpPr>
        <p:spPr>
          <a:xfrm>
            <a:off x="8808224" y="3136612"/>
            <a:ext cx="2299855" cy="584775"/>
          </a:xfrm>
          <a:prstGeom prst="rect">
            <a:avLst/>
          </a:prstGeom>
          <a:noFill/>
        </p:spPr>
        <p:txBody>
          <a:bodyPr wrap="square">
            <a:spAutoFit/>
          </a:bodyPr>
          <a:lstStyle/>
          <a:p>
            <a:pPr algn="ctr"/>
            <a:r>
              <a:rPr lang="en-US" sz="1600" b="1" dirty="0">
                <a:ln w="0">
                  <a:solidFill>
                    <a:schemeClr val="tx1">
                      <a:alpha val="61000"/>
                    </a:schemeClr>
                  </a:solidFill>
                </a:ln>
                <a:solidFill>
                  <a:srgbClr val="0D0DB3"/>
                </a:solidFill>
                <a:latin typeface="Britannic Bold" panose="020B0903060703020204" pitchFamily="34" charset="0"/>
                <a:cs typeface="Aharoni" panose="02010803020104030203" pitchFamily="2" charset="-79"/>
              </a:rPr>
              <a:t>COMMUNITY MATTERS.</a:t>
            </a:r>
          </a:p>
          <a:p>
            <a:pPr algn="ctr"/>
            <a:r>
              <a:rPr lang="en-US" sz="1600" b="1" dirty="0">
                <a:ln w="0">
                  <a:solidFill>
                    <a:schemeClr val="tx1">
                      <a:alpha val="61000"/>
                    </a:schemeClr>
                  </a:solidFill>
                </a:ln>
                <a:solidFill>
                  <a:srgbClr val="0D0DB3"/>
                </a:solidFill>
                <a:latin typeface="Britannic Bold" panose="020B0903060703020204" pitchFamily="34" charset="0"/>
                <a:cs typeface="Aharoni" panose="02010803020104030203" pitchFamily="2" charset="-79"/>
              </a:rPr>
              <a:t>  WE ARE A TEAM.</a:t>
            </a:r>
          </a:p>
        </p:txBody>
      </p:sp>
      <p:sp>
        <p:nvSpPr>
          <p:cNvPr id="8" name="TextBox 7">
            <a:extLst>
              <a:ext uri="{FF2B5EF4-FFF2-40B4-BE49-F238E27FC236}">
                <a16:creationId xmlns:a16="http://schemas.microsoft.com/office/drawing/2014/main" id="{A329E084-446C-E4AB-0CCE-1835D4BB8932}"/>
              </a:ext>
            </a:extLst>
          </p:cNvPr>
          <p:cNvSpPr txBox="1"/>
          <p:nvPr/>
        </p:nvSpPr>
        <p:spPr>
          <a:xfrm>
            <a:off x="8080185" y="5858306"/>
            <a:ext cx="3850228" cy="723275"/>
          </a:xfrm>
          <a:prstGeom prst="rect">
            <a:avLst/>
          </a:prstGeom>
          <a:noFill/>
        </p:spPr>
        <p:txBody>
          <a:bodyPr wrap="square" rtlCol="0">
            <a:spAutoFit/>
          </a:bodyPr>
          <a:lstStyle/>
          <a:p>
            <a:pPr algn="ctr">
              <a:spcAft>
                <a:spcPts val="600"/>
              </a:spcAft>
            </a:pPr>
            <a:r>
              <a:rPr lang="en-US" sz="1200" b="1" dirty="0">
                <a:solidFill>
                  <a:srgbClr val="0D0DB3"/>
                </a:solidFill>
                <a:latin typeface="Bahnschrift SemiCondensed" panose="020B0502040204020203" pitchFamily="34" charset="0"/>
                <a:cs typeface="Arial" panose="020B0604020202020204" pitchFamily="34" charset="0"/>
              </a:rPr>
              <a:t>1025 CAMPBELL ROAD, HOUSTON, TX 77055 </a:t>
            </a:r>
          </a:p>
          <a:p>
            <a:pPr algn="ctr">
              <a:spcAft>
                <a:spcPts val="600"/>
              </a:spcAft>
            </a:pPr>
            <a:r>
              <a:rPr lang="en-US" sz="1200" b="1" dirty="0">
                <a:solidFill>
                  <a:srgbClr val="0D0DB3"/>
                </a:solidFill>
                <a:latin typeface="Bahnschrift SemiCondensed" panose="020B0502040204020203" pitchFamily="34" charset="0"/>
                <a:cs typeface="Arial" panose="020B0604020202020204" pitchFamily="34" charset="0"/>
              </a:rPr>
              <a:t> PHONE: 713-465-8323 / EMAIL: DISPATCH@SPRINGVALLEYTX.COM</a:t>
            </a:r>
          </a:p>
        </p:txBody>
      </p:sp>
      <p:pic>
        <p:nvPicPr>
          <p:cNvPr id="4" name="Picture 3">
            <a:extLst>
              <a:ext uri="{FF2B5EF4-FFF2-40B4-BE49-F238E27FC236}">
                <a16:creationId xmlns:a16="http://schemas.microsoft.com/office/drawing/2014/main" id="{DBD8A456-8209-8164-269A-D2D5141C36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2330" y="1192617"/>
            <a:ext cx="3953558" cy="5168454"/>
          </a:xfrm>
          <a:prstGeom prst="rect">
            <a:avLst/>
          </a:prstGeom>
        </p:spPr>
      </p:pic>
    </p:spTree>
    <p:extLst>
      <p:ext uri="{BB962C8B-B14F-4D97-AF65-F5344CB8AC3E}">
        <p14:creationId xmlns:p14="http://schemas.microsoft.com/office/powerpoint/2010/main" val="3528828346"/>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Glossy">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12700" cap="flat" cmpd="sng" algn="ctr">
          <a:solidFill>
            <a:schemeClr val="phClr">
              <a:tint val="95000"/>
              <a:shade val="95000"/>
              <a:satMod val="120000"/>
            </a:schemeClr>
          </a:solidFill>
          <a:prstDash val="solid"/>
        </a:ln>
        <a:ln w="55000" cap="flat" cmpd="thickThin" algn="ctr">
          <a:solidFill>
            <a:schemeClr val="phClr">
              <a:tint val="90000"/>
              <a:satMod val="130000"/>
            </a:schemeClr>
          </a:solidFill>
          <a:prstDash val="solid"/>
        </a:ln>
        <a:ln w="50800" cap="flat" cmpd="sng"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TM03090430[[fn=Banded]]</Template>
  <TotalTime>16206</TotalTime>
  <Words>503</Words>
  <Application>Microsoft Office PowerPoint</Application>
  <PresentationFormat>Widescreen</PresentationFormat>
  <Paragraphs>90</Paragraphs>
  <Slides>10</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Agency FB</vt:lpstr>
      <vt:lpstr>Arial</vt:lpstr>
      <vt:lpstr>Bahnschrift SemiCondensed</vt:lpstr>
      <vt:lpstr>Britannic Bold</vt:lpstr>
      <vt:lpstr>Calibri</vt:lpstr>
      <vt:lpstr>Calibri Light</vt:lpstr>
      <vt:lpstr>Impact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SPRING VALLEY VILLAGE POLICE DEPARTMENT</dc:title>
  <dc:creator>Mai Luong</dc:creator>
  <cp:lastModifiedBy>Mark Schulze</cp:lastModifiedBy>
  <cp:revision>194</cp:revision>
  <cp:lastPrinted>2022-08-01T09:19:45Z</cp:lastPrinted>
  <dcterms:created xsi:type="dcterms:W3CDTF">2022-04-29T05:53:13Z</dcterms:created>
  <dcterms:modified xsi:type="dcterms:W3CDTF">2026-07-01T15:22:46Z</dcterms:modified>
</cp:coreProperties>
</file>